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1"/>
    <p:sldMasterId id="2147484347" r:id="rId2"/>
    <p:sldMasterId id="2147484359" r:id="rId3"/>
  </p:sldMasterIdLst>
  <p:notesMasterIdLst>
    <p:notesMasterId r:id="rId34"/>
  </p:notesMasterIdLst>
  <p:handoutMasterIdLst>
    <p:handoutMasterId r:id="rId35"/>
  </p:handoutMasterIdLst>
  <p:sldIdLst>
    <p:sldId id="327" r:id="rId4"/>
    <p:sldId id="388" r:id="rId5"/>
    <p:sldId id="392" r:id="rId6"/>
    <p:sldId id="394" r:id="rId7"/>
    <p:sldId id="395" r:id="rId8"/>
    <p:sldId id="398" r:id="rId9"/>
    <p:sldId id="397" r:id="rId10"/>
    <p:sldId id="344" r:id="rId11"/>
    <p:sldId id="348" r:id="rId12"/>
    <p:sldId id="400" r:id="rId13"/>
    <p:sldId id="399" r:id="rId14"/>
    <p:sldId id="401" r:id="rId15"/>
    <p:sldId id="380" r:id="rId16"/>
    <p:sldId id="382" r:id="rId17"/>
    <p:sldId id="402" r:id="rId18"/>
    <p:sldId id="403" r:id="rId19"/>
    <p:sldId id="404" r:id="rId20"/>
    <p:sldId id="405" r:id="rId21"/>
    <p:sldId id="406" r:id="rId22"/>
    <p:sldId id="407" r:id="rId23"/>
    <p:sldId id="383" r:id="rId24"/>
    <p:sldId id="408" r:id="rId25"/>
    <p:sldId id="409" r:id="rId26"/>
    <p:sldId id="410" r:id="rId27"/>
    <p:sldId id="411" r:id="rId28"/>
    <p:sldId id="413" r:id="rId29"/>
    <p:sldId id="369" r:id="rId30"/>
    <p:sldId id="414" r:id="rId31"/>
    <p:sldId id="367" r:id="rId32"/>
    <p:sldId id="368" r:id="rId3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rgbClr val="FFFF00"/>
        </a:solidFill>
        <a:latin typeface="Times New Roman" pitchFamily="18" charset="0"/>
        <a:ea typeface="+mn-ea"/>
        <a:cs typeface="+mn-cs"/>
      </a:defRPr>
    </a:lvl1pPr>
    <a:lvl2pPr marL="457200" algn="l" rtl="0" eaLnBrk="0" fontAlgn="base" hangingPunct="0">
      <a:spcBef>
        <a:spcPct val="0"/>
      </a:spcBef>
      <a:spcAft>
        <a:spcPct val="0"/>
      </a:spcAft>
      <a:defRPr sz="2800" kern="1200">
        <a:solidFill>
          <a:srgbClr val="FFFF00"/>
        </a:solidFill>
        <a:latin typeface="Times New Roman" pitchFamily="18" charset="0"/>
        <a:ea typeface="+mn-ea"/>
        <a:cs typeface="+mn-cs"/>
      </a:defRPr>
    </a:lvl2pPr>
    <a:lvl3pPr marL="914400" algn="l" rtl="0" eaLnBrk="0" fontAlgn="base" hangingPunct="0">
      <a:spcBef>
        <a:spcPct val="0"/>
      </a:spcBef>
      <a:spcAft>
        <a:spcPct val="0"/>
      </a:spcAft>
      <a:defRPr sz="2800" kern="1200">
        <a:solidFill>
          <a:srgbClr val="FFFF00"/>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rgbClr val="FFFF00"/>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rgbClr val="FFFF00"/>
        </a:solidFill>
        <a:latin typeface="Times New Roman" pitchFamily="18" charset="0"/>
        <a:ea typeface="+mn-ea"/>
        <a:cs typeface="+mn-cs"/>
      </a:defRPr>
    </a:lvl5pPr>
    <a:lvl6pPr marL="2286000" algn="l" defTabSz="914400" rtl="0" eaLnBrk="1" latinLnBrk="0" hangingPunct="1">
      <a:defRPr sz="2800" kern="1200">
        <a:solidFill>
          <a:srgbClr val="FFFF00"/>
        </a:solidFill>
        <a:latin typeface="Times New Roman" pitchFamily="18" charset="0"/>
        <a:ea typeface="+mn-ea"/>
        <a:cs typeface="+mn-cs"/>
      </a:defRPr>
    </a:lvl6pPr>
    <a:lvl7pPr marL="2743200" algn="l" defTabSz="914400" rtl="0" eaLnBrk="1" latinLnBrk="0" hangingPunct="1">
      <a:defRPr sz="2800" kern="1200">
        <a:solidFill>
          <a:srgbClr val="FFFF00"/>
        </a:solidFill>
        <a:latin typeface="Times New Roman" pitchFamily="18" charset="0"/>
        <a:ea typeface="+mn-ea"/>
        <a:cs typeface="+mn-cs"/>
      </a:defRPr>
    </a:lvl7pPr>
    <a:lvl8pPr marL="3200400" algn="l" defTabSz="914400" rtl="0" eaLnBrk="1" latinLnBrk="0" hangingPunct="1">
      <a:defRPr sz="2800" kern="1200">
        <a:solidFill>
          <a:srgbClr val="FFFF00"/>
        </a:solidFill>
        <a:latin typeface="Times New Roman" pitchFamily="18" charset="0"/>
        <a:ea typeface="+mn-ea"/>
        <a:cs typeface="+mn-cs"/>
      </a:defRPr>
    </a:lvl8pPr>
    <a:lvl9pPr marL="3657600" algn="l" defTabSz="914400" rtl="0" eaLnBrk="1" latinLnBrk="0" hangingPunct="1">
      <a:defRPr sz="2800" kern="1200">
        <a:solidFill>
          <a:srgbClr val="FFFF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1A0995"/>
    <a:srgbClr val="FFFF66"/>
    <a:srgbClr val="FF3300"/>
    <a:srgbClr val="FF0066"/>
    <a:srgbClr val="CC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94380" autoAdjust="0"/>
  </p:normalViewPr>
  <p:slideViewPr>
    <p:cSldViewPr>
      <p:cViewPr>
        <p:scale>
          <a:sx n="87" d="100"/>
          <a:sy n="87" d="100"/>
        </p:scale>
        <p:origin x="3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sng">
                <a:solidFill>
                  <a:srgbClr val="EDA8F0"/>
                </a:solidFill>
                <a:latin typeface="Times New Roman" pitchFamily="18" charset="0"/>
              </a:defRPr>
            </a:lvl1pPr>
          </a:lstStyle>
          <a:p>
            <a:pPr>
              <a:defRPr/>
            </a:pPr>
            <a:endParaRPr lang="en-US"/>
          </a:p>
        </p:txBody>
      </p:sp>
      <p:sp>
        <p:nvSpPr>
          <p:cNvPr id="6246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sng">
                <a:solidFill>
                  <a:srgbClr val="EDA8F0"/>
                </a:solidFill>
                <a:latin typeface="Times New Roman" pitchFamily="18" charset="0"/>
              </a:defRPr>
            </a:lvl1pPr>
          </a:lstStyle>
          <a:p>
            <a:pPr>
              <a:defRPr/>
            </a:pPr>
            <a:endParaRPr lang="en-US"/>
          </a:p>
        </p:txBody>
      </p:sp>
      <p:sp>
        <p:nvSpPr>
          <p:cNvPr id="6246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sng">
                <a:solidFill>
                  <a:srgbClr val="EDA8F0"/>
                </a:solidFill>
                <a:latin typeface="Times New Roman" pitchFamily="18" charset="0"/>
              </a:defRPr>
            </a:lvl1pPr>
          </a:lstStyle>
          <a:p>
            <a:pPr>
              <a:defRPr/>
            </a:pPr>
            <a:endParaRPr lang="en-US"/>
          </a:p>
        </p:txBody>
      </p:sp>
      <p:sp>
        <p:nvSpPr>
          <p:cNvPr id="6246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sng">
                <a:solidFill>
                  <a:srgbClr val="EDA8F0"/>
                </a:solidFill>
                <a:latin typeface="Times New Roman" pitchFamily="18" charset="0"/>
              </a:defRPr>
            </a:lvl1pPr>
          </a:lstStyle>
          <a:p>
            <a:pPr>
              <a:defRPr/>
            </a:pPr>
            <a:fld id="{B617F136-D2AC-4395-8ABA-827B69E2BD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latin typeface="Tahoma"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latin typeface="Tahoma" pitchFamily="34" charset="0"/>
              </a:defRPr>
            </a:lvl1pPr>
          </a:lstStyle>
          <a:p>
            <a:pPr>
              <a:defRPr/>
            </a:pPr>
            <a:fld id="{EC8EA3E8-7E34-469A-94E5-AC390FCF970F}" type="datetimeFigureOut">
              <a:rPr lang="en-US"/>
              <a:pPr>
                <a:defRPr/>
              </a:pPr>
              <a:t>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latin typeface="Tahoma"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latin typeface="Tahoma" pitchFamily="34" charset="0"/>
              </a:defRPr>
            </a:lvl1pPr>
          </a:lstStyle>
          <a:p>
            <a:pPr>
              <a:defRPr/>
            </a:pPr>
            <a:fld id="{DED8C89A-5B8A-425F-AEA7-B4ACDC969E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B96506-DA45-4686-A32F-3F266A030ACA}" type="slidenum">
              <a:rPr lang="en-US" smtClean="0"/>
              <a:pPr/>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2588CF-BD78-41D2-AD15-BBA830ECE3A3}"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738849-478F-4670-8000-D2F55196F534}"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4109F-696C-4B33-B032-DE5F0A4B39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A663B0-1E23-4F97-91D9-DAE4037598E5}"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E764A7-1BF2-4DCE-B7FF-DE4358BDA2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5C1DC6-C4C7-49D7-92D6-E98494CAC1C7}"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676927-8A55-4170-8CD0-7B3D243E10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AECC49-F666-491A-9244-FB18982FC124}"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EDAE8-1ACC-42A1-B574-9E972EF3031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7FC1A1-8E23-445C-8E1F-3DC25C3F2FE3}"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0A5E-DDDF-4807-9D06-50784CD12A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616504-488C-4169-894B-B394F114B236}"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2D2961-A3D1-4D78-8CE8-7CC15F61BA3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0A0941-067C-4C91-9DFC-ADD56BBD2645}"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76CF65-D71D-41FF-A41A-61F01BB9109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167150-2399-4449-BDA0-951610A8B64C}" type="datetimeFigureOut">
              <a:rPr lang="en-US"/>
              <a:pPr>
                <a:defRPr/>
              </a:pPr>
              <a:t>10/2/2021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D685BB-4297-42D6-8AF7-6080838796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841804-828E-4ED5-9113-1562D017E862}" type="datetimeFigureOut">
              <a:rPr lang="en-US"/>
              <a:pPr>
                <a:defRPr/>
              </a:pPr>
              <a:t>10/2/2021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F68480-2C3B-43A9-9A3D-83B9502A0A7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78A57C-B1E2-4464-AA0E-8F85499B4F9C}" type="datetimeFigureOut">
              <a:rPr lang="en-US"/>
              <a:pPr>
                <a:defRPr/>
              </a:pPr>
              <a:t>10/2/2021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89A849-AD37-40D0-BAD8-563D9FF34F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8EC7C7-CF41-4247-8A1C-33539646C9B1}"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C84C29-FEB6-4411-A74A-B087E05F70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A99A07-3FFF-4AF4-91AA-AC75CF37052F}"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258F0-A682-4A23-83EF-8A2D1C7A67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462F66-D1F0-4B41-83AA-BBA9D896F0AB}"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21712B-A3C6-4639-9D9D-8E923446A17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64CEEA-131E-4C82-B7A4-2B69A6F5C744}"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514B65-9458-43C1-BA43-EA4AE145FFD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6A290-14B1-460D-AA92-0554A7A22F2E}"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44084-EE23-42E7-8D23-4391AE58452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3170E2-7026-448B-B839-269E2FBCE8A3}"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67376-3842-4156-8918-B70C5215BEE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FCFCD3-8A35-47FC-B863-46FCF5249005}"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46CD29-7CAC-4308-82E3-6917B94FAFC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A02307-F467-4052-930B-29DAD9C63F30}"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66EFF-5BEF-4A11-94C3-7751D97975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EBF893-C39D-40C9-A722-9507FB4DC3A4}"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5608AF-62D0-4CF5-BB05-2F2FB1A21C5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94F132-E774-482B-91CB-EC971F58E0B6}" type="datetimeFigureOut">
              <a:rPr lang="en-US"/>
              <a:pPr>
                <a:defRPr/>
              </a:pPr>
              <a:t>10/2/2021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D186D4-4C68-45E3-867B-B24590C6024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5339D8-926A-4DDE-BFED-898974ECABAD}" type="datetimeFigureOut">
              <a:rPr lang="en-US"/>
              <a:pPr>
                <a:defRPr/>
              </a:pPr>
              <a:t>10/2/2021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B02E39-BBEC-417D-B5AB-2E5938BEC8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5A3A13-0A55-4B84-B8FD-1EE17AFC8F5B}" type="datetimeFigureOut">
              <a:rPr lang="en-US"/>
              <a:pPr>
                <a:defRPr/>
              </a:pPr>
              <a:t>10/2/2021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B1C522-F80B-4CC9-B6B8-DBC2660645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5CC16C-C238-4721-877B-739E3C29066C}"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BA9CE-118D-46A7-9028-B9291B487F8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573DEF-61AB-4943-B00D-0E63AEDF91D4}"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FCBEDD-36C9-41D4-8F2F-4D70BF2B385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DE4A2E-5B0F-4903-8F5F-207D4CAEF346}"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1F1FA3-8472-4095-B115-5F050EF04D6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2AED88-328C-43D5-84D6-346D83CEB191}"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0ADF1-EB95-48B5-9FB1-F96C963E3DE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6B2181-8903-4DE1-8808-884209572AFA}"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43E29-D741-401F-8F7C-78B0DE689C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1DF205-4CA0-4B2F-8119-C6808F988183}"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45102-ADD4-4A13-840D-77182CE5F1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925BC1-713B-40E4-9B0B-BB2E0FF94F27}" type="datetimeFigureOut">
              <a:rPr lang="en-US"/>
              <a:pPr>
                <a:defRPr/>
              </a:pPr>
              <a:t>10/2/2021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268806-A1B6-472D-83E2-A9D4DDE6DC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DA0A70-A377-42AF-BA48-BD22F198693C}" type="datetimeFigureOut">
              <a:rPr lang="en-US"/>
              <a:pPr>
                <a:defRPr/>
              </a:pPr>
              <a:t>10/2/2021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9D4050-0D55-4E9D-8C8A-2558A10287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955220-70B3-4EAE-A249-478A40B410DB}" type="datetimeFigureOut">
              <a:rPr lang="en-US"/>
              <a:pPr>
                <a:defRPr/>
              </a:pPr>
              <a:t>10/2/2021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D0A3A3-2A5C-4556-AA0B-3EA17103FB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AE1B87-87D0-4A32-AB3C-E290D77A93D9}"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0B6C8C-A5B1-4B35-A35B-F94C6E6717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7CA2F-4B1D-4802-8E9F-C65791B768CE}"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B35421-9A40-48BB-B5F5-4E7369E581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99"/>
            </a:gs>
            <a:gs pos="70000">
              <a:srgbClr val="FFFF99"/>
            </a:gs>
            <a:gs pos="100000">
              <a:srgbClr val="FFFF66"/>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798380B-CC00-428F-B397-145435C3E0D7}" type="datetimeFigureOut">
              <a:rPr lang="en-US"/>
              <a:pPr>
                <a:defRPr/>
              </a:pPr>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90D745-AB8B-485D-9DA8-54487C7079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99"/>
            </a:gs>
            <a:gs pos="70000">
              <a:srgbClr val="FFFF99"/>
            </a:gs>
            <a:gs pos="100000">
              <a:srgbClr val="FFFF66"/>
            </a:gs>
          </a:gsLst>
          <a:lin ang="5400000"/>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5B807D-85E2-40BA-80BA-57974A5D262A}" type="datetimeFigureOut">
              <a:rPr lang="en-US"/>
              <a:pPr>
                <a:defRPr/>
              </a:pPr>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DED5CA-984E-4FAA-9898-15CE22D586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99"/>
            </a:gs>
            <a:gs pos="70000">
              <a:srgbClr val="FFFF99"/>
            </a:gs>
            <a:gs pos="100000">
              <a:srgbClr val="FFFF66"/>
            </a:gs>
          </a:gsLst>
          <a:lin ang="5400000"/>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B6418F0-F0A7-4B6D-AE10-A58D129ADBEC}" type="datetimeFigureOut">
              <a:rPr lang="en-US"/>
              <a:pPr>
                <a:defRPr/>
              </a:pPr>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0DF064-6063-4006-ACEF-F90A877AE1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1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1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1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1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1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6.emf"/><Relationship Id="rId4" Type="http://schemas.openxmlformats.org/officeDocument/2006/relationships/image" Target="../media/image75.emf"/></Relationships>
</file>

<file path=ppt/slides/_rels/slide1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79.emf"/></Relationships>
</file>

<file path=ppt/slides/_rels/slide1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1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1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emf"/><Relationship Id="rId4" Type="http://schemas.openxmlformats.org/officeDocument/2006/relationships/image" Target="../media/image91.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 Id="rId5" Type="http://schemas.openxmlformats.org/officeDocument/2006/relationships/image" Target="../media/image97.emf"/><Relationship Id="rId4" Type="http://schemas.openxmlformats.org/officeDocument/2006/relationships/image" Target="../media/image96.emf"/></Relationships>
</file>

<file path=ppt/slides/_rels/slide2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2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4.xml"/><Relationship Id="rId5" Type="http://schemas.openxmlformats.org/officeDocument/2006/relationships/image" Target="../media/image105.emf"/><Relationship Id="rId4" Type="http://schemas.openxmlformats.org/officeDocument/2006/relationships/image" Target="../media/image104.emf"/></Relationships>
</file>

<file path=ppt/slides/_rels/slide2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4.xml"/><Relationship Id="rId5" Type="http://schemas.openxmlformats.org/officeDocument/2006/relationships/image" Target="../media/image109.emf"/><Relationship Id="rId4" Type="http://schemas.openxmlformats.org/officeDocument/2006/relationships/image" Target="../media/image108.emf"/></Relationships>
</file>

<file path=ppt/slides/_rels/slide24.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24.xml"/><Relationship Id="rId5" Type="http://schemas.openxmlformats.org/officeDocument/2006/relationships/image" Target="../media/image113.emf"/><Relationship Id="rId4" Type="http://schemas.openxmlformats.org/officeDocument/2006/relationships/image" Target="../media/image112.emf"/></Relationships>
</file>

<file path=ppt/slides/_rels/slide25.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4.xml"/><Relationship Id="rId6" Type="http://schemas.openxmlformats.org/officeDocument/2006/relationships/image" Target="../media/image118.jpeg"/><Relationship Id="rId5" Type="http://schemas.openxmlformats.org/officeDocument/2006/relationships/image" Target="../media/image117.emf"/><Relationship Id="rId4" Type="http://schemas.openxmlformats.org/officeDocument/2006/relationships/image" Target="../media/image116.emf"/></Relationships>
</file>

<file path=ppt/slides/_rels/slide26.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4.xml"/><Relationship Id="rId5" Type="http://schemas.openxmlformats.org/officeDocument/2006/relationships/image" Target="../media/image122.emf"/><Relationship Id="rId4" Type="http://schemas.openxmlformats.org/officeDocument/2006/relationships/image" Target="../media/image121.emf"/></Relationships>
</file>

<file path=ppt/slides/_rels/slide27.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24.xml"/><Relationship Id="rId5" Type="http://schemas.openxmlformats.org/officeDocument/2006/relationships/image" Target="../media/image126.emf"/><Relationship Id="rId4" Type="http://schemas.openxmlformats.org/officeDocument/2006/relationships/image" Target="../media/image1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 Id="rId5" Type="http://schemas.openxmlformats.org/officeDocument/2006/relationships/image" Target="../media/image12.emf"/><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9.xml"/><Relationship Id="rId5" Type="http://schemas.openxmlformats.org/officeDocument/2006/relationships/image" Target="../media/image131.jpeg"/><Relationship Id="rId4" Type="http://schemas.openxmlformats.org/officeDocument/2006/relationships/image" Target="../media/image130.jpeg"/></Relationships>
</file>

<file path=ppt/slides/_rels/slide4.xml.rels><?xml version="1.0" encoding="UTF-8" standalone="yes"?>
<Relationships xmlns="http://schemas.openxmlformats.org/package/2006/relationships"><Relationship Id="rId3" Type="http://schemas.openxmlformats.org/officeDocument/2006/relationships/image" Target="http://www.vietlist.us/Images_history/45_mongco.jpg" TargetMode="External"/><Relationship Id="rId7" Type="http://schemas.openxmlformats.org/officeDocument/2006/relationships/image" Target="../media/image17.emf"/><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18" Type="http://schemas.openxmlformats.org/officeDocument/2006/relationships/image" Target="../media/image31.emf"/><Relationship Id="rId3" Type="http://schemas.openxmlformats.org/officeDocument/2006/relationships/image" Target="../media/image18.jpeg"/><Relationship Id="rId7" Type="http://schemas.openxmlformats.org/officeDocument/2006/relationships/image" Target="http://www.vietlist.us/Images_history/44_thoathoan.jpg" TargetMode="External"/><Relationship Id="rId12" Type="http://schemas.openxmlformats.org/officeDocument/2006/relationships/image" Target="../media/image25.jpeg"/><Relationship Id="rId17" Type="http://schemas.openxmlformats.org/officeDocument/2006/relationships/image" Target="../media/image30.emf"/><Relationship Id="rId2" Type="http://schemas.openxmlformats.org/officeDocument/2006/relationships/slideLayout" Target="../slideLayouts/slideLayout18.xml"/><Relationship Id="rId16" Type="http://schemas.openxmlformats.org/officeDocument/2006/relationships/image" Target="../media/image29.png"/><Relationship Id="rId20" Type="http://schemas.openxmlformats.org/officeDocument/2006/relationships/image" Target="../media/image33.emf"/><Relationship Id="rId1" Type="http://schemas.openxmlformats.org/officeDocument/2006/relationships/video" Target="file:///C:\Users\THUHANG\Desktop\Thao%20Giang%20TO%20LONG%201\SamVangDongNhuNguyet-LuongChiCuong_xcq2_Moi.mp4" TargetMode="Externa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emf"/><Relationship Id="rId4" Type="http://schemas.openxmlformats.org/officeDocument/2006/relationships/image" Target="../media/image19.jpeg"/><Relationship Id="rId9" Type="http://schemas.openxmlformats.org/officeDocument/2006/relationships/image" Target="http://www.vietlist.us/Images_history/48_bachdang.jpg" TargetMode="External"/><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emf"/></Relationships>
</file>

<file path=ppt/slides/_rels/slide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8.xml"/><Relationship Id="rId5" Type="http://schemas.openxmlformats.org/officeDocument/2006/relationships/image" Target="../media/image42.emf"/><Relationship Id="rId4" Type="http://schemas.openxmlformats.org/officeDocument/2006/relationships/image" Target="../media/image41.emf"/></Relationships>
</file>

<file path=ppt/slides/_rels/slide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jpeg"/><Relationship Id="rId7" Type="http://schemas.openxmlformats.org/officeDocument/2006/relationships/image" Target="../media/image47.emf"/><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76400"/>
            <a:ext cx="2971800" cy="4572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Wingdings" pitchFamily="2" charset="2"/>
              <a:buNone/>
            </a:pPr>
            <a:r>
              <a:rPr lang="en-US" sz="3200" b="1" i="1" u="sng">
                <a:solidFill>
                  <a:srgbClr val="002060"/>
                </a:solidFill>
              </a:rPr>
              <a:t>Ngữ văn 10</a:t>
            </a:r>
          </a:p>
        </p:txBody>
      </p:sp>
      <p:sp>
        <p:nvSpPr>
          <p:cNvPr id="14" name="Text Box 4"/>
          <p:cNvSpPr txBox="1">
            <a:spLocks noChangeArrowheads="1"/>
          </p:cNvSpPr>
          <p:nvPr/>
        </p:nvSpPr>
        <p:spPr bwMode="auto">
          <a:xfrm>
            <a:off x="762000" y="2133600"/>
            <a:ext cx="7772400" cy="1016000"/>
          </a:xfrm>
          <a:prstGeom prst="rect">
            <a:avLst/>
          </a:prstGeom>
          <a:noFill/>
          <a:ln>
            <a:noFill/>
          </a:ln>
          <a:extLst/>
        </p:spPr>
        <p:txBody>
          <a:bodyPr tIns="91440" bIns="9144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defRPr/>
            </a:pPr>
            <a:r>
              <a:rPr lang="en-US" sz="5400" b="1" dirty="0" smtClean="0">
                <a:solidFill>
                  <a:srgbClr val="FF0000"/>
                </a:solidFill>
                <a:effectLst>
                  <a:outerShdw blurRad="38100" dist="38100" dir="2700000" algn="tl">
                    <a:srgbClr val="C0C0C0"/>
                  </a:outerShdw>
                </a:effectLst>
                <a:latin typeface="Times New Roman" pitchFamily="18" charset="0"/>
              </a:rPr>
              <a:t>TỎ LÒNG</a:t>
            </a:r>
          </a:p>
        </p:txBody>
      </p:sp>
      <p:sp>
        <p:nvSpPr>
          <p:cNvPr id="6149" name="WordArt 7"/>
          <p:cNvSpPr>
            <a:spLocks noChangeArrowheads="1" noChangeShapeType="1" noTextEdit="1"/>
          </p:cNvSpPr>
          <p:nvPr/>
        </p:nvSpPr>
        <p:spPr bwMode="auto">
          <a:xfrm>
            <a:off x="1066800" y="381000"/>
            <a:ext cx="7086600" cy="1219200"/>
          </a:xfrm>
          <a:prstGeom prst="rect">
            <a:avLst/>
          </a:prstGeom>
        </p:spPr>
        <p:txBody>
          <a:bodyPr wrap="none" fromWordArt="1">
            <a:prstTxWarp prst="textDeflate">
              <a:avLst>
                <a:gd name="adj" fmla="val 26227"/>
              </a:avLst>
            </a:prstTxWarp>
          </a:bodyPr>
          <a:lstStyle/>
          <a:p>
            <a:pPr algn="ctr"/>
            <a:r>
              <a:rPr lang="vi-VN" sz="3600" kern="10">
                <a:ln w="9525">
                  <a:solidFill>
                    <a:srgbClr val="000000"/>
                  </a:solidFill>
                  <a:miter lim="800000"/>
                  <a:headEnd/>
                  <a:tailEnd/>
                </a:ln>
                <a:solidFill>
                  <a:srgbClr val="C00000"/>
                </a:solidFill>
                <a:latin typeface="Arial"/>
                <a:cs typeface="Arial"/>
              </a:rPr>
              <a:t>TRƯỜNG THPT HÙNG VƯƠNG</a:t>
            </a:r>
            <a:endParaRPr lang="en-US" sz="3600" kern="10">
              <a:ln w="9525">
                <a:solidFill>
                  <a:srgbClr val="000000"/>
                </a:solidFill>
                <a:miter lim="800000"/>
                <a:headEnd/>
                <a:tailEnd/>
              </a:ln>
              <a:solidFill>
                <a:srgbClr val="C00000"/>
              </a:solidFill>
              <a:latin typeface="Arial"/>
              <a:cs typeface="Arial"/>
            </a:endParaRPr>
          </a:p>
        </p:txBody>
      </p:sp>
      <p:sp>
        <p:nvSpPr>
          <p:cNvPr id="6150" name="Text Box 8"/>
          <p:cNvSpPr txBox="1">
            <a:spLocks noChangeArrowheads="1"/>
          </p:cNvSpPr>
          <p:nvPr/>
        </p:nvSpPr>
        <p:spPr bwMode="auto">
          <a:xfrm>
            <a:off x="5105400" y="3805238"/>
            <a:ext cx="3276600" cy="584200"/>
          </a:xfrm>
          <a:prstGeom prst="rect">
            <a:avLst/>
          </a:prstGeom>
          <a:noFill/>
          <a:ln w="9525" algn="ctr">
            <a:noFill/>
            <a:miter lim="800000"/>
            <a:headEnd/>
            <a:tailEnd/>
          </a:ln>
        </p:spPr>
        <p:txBody>
          <a:bodyPr>
            <a:spAutoFit/>
          </a:bodyPr>
          <a:lstStyle/>
          <a:p>
            <a:pPr>
              <a:spcBef>
                <a:spcPct val="50000"/>
              </a:spcBef>
            </a:pPr>
            <a:r>
              <a:rPr lang="en-US" sz="3200" b="1">
                <a:solidFill>
                  <a:srgbClr val="990033"/>
                </a:solidFill>
              </a:rPr>
              <a:t>-Phạm Ngũ Lão-</a:t>
            </a:r>
          </a:p>
        </p:txBody>
      </p:sp>
      <p:sp>
        <p:nvSpPr>
          <p:cNvPr id="2" name="TextBox 11"/>
          <p:cNvSpPr txBox="1">
            <a:spLocks noChangeArrowheads="1"/>
          </p:cNvSpPr>
          <p:nvPr/>
        </p:nvSpPr>
        <p:spPr bwMode="auto">
          <a:xfrm>
            <a:off x="3352800" y="2971800"/>
            <a:ext cx="3352800" cy="646113"/>
          </a:xfrm>
          <a:prstGeom prst="rect">
            <a:avLst/>
          </a:prstGeom>
          <a:noFill/>
          <a:ln w="9525">
            <a:noFill/>
            <a:miter lim="800000"/>
            <a:headEnd/>
            <a:tailEnd/>
          </a:ln>
        </p:spPr>
        <p:txBody>
          <a:bodyPr>
            <a:spAutoFit/>
          </a:bodyPr>
          <a:lstStyle/>
          <a:p>
            <a:r>
              <a:rPr lang="en-US" sz="3600" b="1">
                <a:solidFill>
                  <a:srgbClr val="FF0000"/>
                </a:solidFill>
              </a:rPr>
              <a:t>(Thuật hoài)</a:t>
            </a:r>
          </a:p>
        </p:txBody>
      </p:sp>
      <p:grpSp>
        <p:nvGrpSpPr>
          <p:cNvPr id="4104" name="Group 8"/>
          <p:cNvGrpSpPr>
            <a:grpSpLocks/>
          </p:cNvGrpSpPr>
          <p:nvPr/>
        </p:nvGrpSpPr>
        <p:grpSpPr bwMode="auto">
          <a:xfrm>
            <a:off x="0" y="0"/>
            <a:ext cx="9144000" cy="6858000"/>
            <a:chOff x="0" y="0"/>
            <a:chExt cx="9144000" cy="6858000"/>
          </a:xfrm>
        </p:grpSpPr>
        <p:pic>
          <p:nvPicPr>
            <p:cNvPr id="4105" name="Picture 5" descr="J0099177"/>
            <p:cNvPicPr>
              <a:picLocks noChangeAspect="1" noChangeArrowheads="1"/>
            </p:cNvPicPr>
            <p:nvPr/>
          </p:nvPicPr>
          <p:blipFill>
            <a:blip r:embed="rId3"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4106" name="Picture 6" descr="J0099177"/>
            <p:cNvPicPr>
              <a:picLocks noChangeAspect="1" noChangeArrowheads="1"/>
            </p:cNvPicPr>
            <p:nvPr/>
          </p:nvPicPr>
          <p:blipFill>
            <a:blip r:embed="rId4"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4107" name="Picture 7" descr="J0099177"/>
            <p:cNvPicPr>
              <a:picLocks noChangeAspect="1" noChangeArrowheads="1"/>
            </p:cNvPicPr>
            <p:nvPr/>
          </p:nvPicPr>
          <p:blipFill>
            <a:blip r:embed="rId5"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4108" name="Picture 8" descr="J0099177"/>
            <p:cNvPicPr>
              <a:picLocks noChangeAspect="1" noChangeArrowheads="1"/>
            </p:cNvPicPr>
            <p:nvPr/>
          </p:nvPicPr>
          <p:blipFill>
            <a:blip r:embed="rId6"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par>
                          <p:cTn id="16" fill="hold">
                            <p:stCondLst>
                              <p:cond delay="2500"/>
                            </p:stCondLst>
                            <p:childTnLst>
                              <p:par>
                                <p:cTn id="17" presetID="5"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par>
                          <p:cTn id="20" fill="hold">
                            <p:stCondLst>
                              <p:cond delay="3000"/>
                            </p:stCondLst>
                            <p:childTnLst>
                              <p:par>
                                <p:cTn id="21" presetID="2" presetClass="entr" presetSubtype="2" fill="hold" grpId="0" nodeType="afterEffect">
                                  <p:stCondLst>
                                    <p:cond delay="500"/>
                                  </p:stCondLst>
                                  <p:childTnLst>
                                    <p:set>
                                      <p:cBhvr>
                                        <p:cTn id="22" dur="1" fill="hold">
                                          <p:stCondLst>
                                            <p:cond delay="0"/>
                                          </p:stCondLst>
                                        </p:cTn>
                                        <p:tgtEl>
                                          <p:spTgt spid="6150"/>
                                        </p:tgtEl>
                                        <p:attrNameLst>
                                          <p:attrName>style.visibility</p:attrName>
                                        </p:attrNameLst>
                                      </p:cBhvr>
                                      <p:to>
                                        <p:strVal val="visible"/>
                                      </p:to>
                                    </p:set>
                                    <p:anim calcmode="lin" valueType="num">
                                      <p:cBhvr additive="base">
                                        <p:cTn id="23" dur="500" fill="hold"/>
                                        <p:tgtEl>
                                          <p:spTgt spid="6150"/>
                                        </p:tgtEl>
                                        <p:attrNameLst>
                                          <p:attrName>ppt_x</p:attrName>
                                        </p:attrNameLst>
                                      </p:cBhvr>
                                      <p:tavLst>
                                        <p:tav tm="0">
                                          <p:val>
                                            <p:strVal val="1+#ppt_w/2"/>
                                          </p:val>
                                        </p:tav>
                                        <p:tav tm="100000">
                                          <p:val>
                                            <p:strVal val="#ppt_x"/>
                                          </p:val>
                                        </p:tav>
                                      </p:tavLst>
                                    </p:anim>
                                    <p:anim calcmode="lin" valueType="num">
                                      <p:cBhvr additive="base">
                                        <p:cTn id="2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P spid="14" grpId="0"/>
      <p:bldP spid="6149" grpId="0" animBg="1"/>
      <p:bldP spid="615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2"/>
          <p:cNvGrpSpPr>
            <a:grpSpLocks/>
          </p:cNvGrpSpPr>
          <p:nvPr/>
        </p:nvGrpSpPr>
        <p:grpSpPr bwMode="auto">
          <a:xfrm>
            <a:off x="0" y="0"/>
            <a:ext cx="9144000" cy="6858000"/>
            <a:chOff x="0" y="0"/>
            <a:chExt cx="9144000" cy="6858000"/>
          </a:xfrm>
        </p:grpSpPr>
        <p:pic>
          <p:nvPicPr>
            <p:cNvPr id="15369"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5370"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5371"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5372"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15363" name="Rectangle 2"/>
          <p:cNvSpPr>
            <a:spLocks noGrp="1" noChangeArrowheads="1"/>
          </p:cNvSpPr>
          <p:nvPr>
            <p:ph type="title"/>
          </p:nvPr>
        </p:nvSpPr>
        <p:spPr>
          <a:xfrm>
            <a:off x="152400" y="152400"/>
            <a:ext cx="4495800" cy="685800"/>
          </a:xfrm>
        </p:spPr>
        <p:txBody>
          <a:bodyPr/>
          <a:lstStyle/>
          <a:p>
            <a:r>
              <a:rPr lang="en-US" sz="3200" b="1" smtClean="0">
                <a:solidFill>
                  <a:srgbClr val="FF0000"/>
                </a:solidFill>
                <a:latin typeface="Times New Roman" pitchFamily="18" charset="0"/>
              </a:rPr>
              <a:t>I. </a:t>
            </a:r>
            <a:r>
              <a:rPr lang="en-US" sz="3200" b="1" u="sng" smtClean="0">
                <a:solidFill>
                  <a:srgbClr val="FF0000"/>
                </a:solidFill>
                <a:latin typeface="Times New Roman" pitchFamily="18" charset="0"/>
              </a:rPr>
              <a:t>TÌM HIỂU CHUNG</a:t>
            </a:r>
            <a:r>
              <a:rPr lang="en-US" sz="3200" b="1" smtClean="0">
                <a:solidFill>
                  <a:srgbClr val="FF0000"/>
                </a:solidFill>
                <a:latin typeface="Times New Roman" pitchFamily="18" charset="0"/>
              </a:rPr>
              <a:t>:</a:t>
            </a:r>
            <a:endParaRPr lang="en-US" sz="3200" b="1" u="sng" smtClean="0">
              <a:solidFill>
                <a:srgbClr val="FF0000"/>
              </a:solidFill>
              <a:latin typeface="Times New Roman" pitchFamily="18" charset="0"/>
            </a:endParaRPr>
          </a:p>
        </p:txBody>
      </p:sp>
      <p:sp>
        <p:nvSpPr>
          <p:cNvPr id="15364" name="Text Box 7"/>
          <p:cNvSpPr txBox="1">
            <a:spLocks noChangeArrowheads="1"/>
          </p:cNvSpPr>
          <p:nvPr/>
        </p:nvSpPr>
        <p:spPr bwMode="auto">
          <a:xfrm>
            <a:off x="457200" y="695325"/>
            <a:ext cx="2362200" cy="584200"/>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Tác giả</a:t>
            </a:r>
            <a:r>
              <a:rPr lang="en-US" sz="3200" b="1">
                <a:solidFill>
                  <a:srgbClr val="FF00FF"/>
                </a:solidFill>
              </a:rPr>
              <a:t>:</a:t>
            </a:r>
          </a:p>
        </p:txBody>
      </p:sp>
      <p:sp>
        <p:nvSpPr>
          <p:cNvPr id="15365" name="Text Box 7"/>
          <p:cNvSpPr txBox="1">
            <a:spLocks noChangeArrowheads="1"/>
          </p:cNvSpPr>
          <p:nvPr/>
        </p:nvSpPr>
        <p:spPr bwMode="auto">
          <a:xfrm>
            <a:off x="457200" y="1295400"/>
            <a:ext cx="2667000" cy="584200"/>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Tác phẩm</a:t>
            </a:r>
            <a:r>
              <a:rPr lang="en-US" sz="3200" b="1">
                <a:solidFill>
                  <a:srgbClr val="FF00FF"/>
                </a:solidFill>
              </a:rPr>
              <a:t>:</a:t>
            </a:r>
          </a:p>
        </p:txBody>
      </p:sp>
      <p:sp>
        <p:nvSpPr>
          <p:cNvPr id="13" name="TextBox 12"/>
          <p:cNvSpPr txBox="1">
            <a:spLocks noChangeArrowheads="1"/>
          </p:cNvSpPr>
          <p:nvPr/>
        </p:nvSpPr>
        <p:spPr bwMode="auto">
          <a:xfrm>
            <a:off x="685800" y="2960688"/>
            <a:ext cx="2362200" cy="1077912"/>
          </a:xfrm>
          <a:prstGeom prst="rect">
            <a:avLst/>
          </a:prstGeom>
          <a:noFill/>
          <a:ln w="9525">
            <a:noFill/>
            <a:miter lim="800000"/>
            <a:headEnd/>
            <a:tailEnd/>
          </a:ln>
        </p:spPr>
        <p:txBody>
          <a:bodyPr>
            <a:spAutoFit/>
          </a:bodyPr>
          <a:lstStyle/>
          <a:p>
            <a:r>
              <a:rPr lang="en-US" sz="3200">
                <a:solidFill>
                  <a:srgbClr val="002060"/>
                </a:solidFill>
              </a:rPr>
              <a:t>c.</a:t>
            </a:r>
            <a:r>
              <a:rPr lang="en-US" sz="3200" u="sng">
                <a:solidFill>
                  <a:srgbClr val="002060"/>
                </a:solidFill>
              </a:rPr>
              <a:t> Thể loại</a:t>
            </a:r>
            <a:r>
              <a:rPr lang="en-US" sz="3200">
                <a:solidFill>
                  <a:srgbClr val="002060"/>
                </a:solidFill>
              </a:rPr>
              <a:t>:</a:t>
            </a:r>
          </a:p>
          <a:p>
            <a:endParaRPr lang="en-US" sz="3200">
              <a:solidFill>
                <a:srgbClr val="002060"/>
              </a:solidFill>
            </a:endParaRPr>
          </a:p>
        </p:txBody>
      </p:sp>
      <p:sp>
        <p:nvSpPr>
          <p:cNvPr id="15367" name="TextBox 13"/>
          <p:cNvSpPr txBox="1">
            <a:spLocks noChangeArrowheads="1"/>
          </p:cNvSpPr>
          <p:nvPr/>
        </p:nvSpPr>
        <p:spPr bwMode="auto">
          <a:xfrm>
            <a:off x="685800" y="1854200"/>
            <a:ext cx="3505200" cy="584200"/>
          </a:xfrm>
          <a:prstGeom prst="rect">
            <a:avLst/>
          </a:prstGeom>
          <a:noFill/>
          <a:ln w="9525">
            <a:noFill/>
            <a:miter lim="800000"/>
            <a:headEnd/>
            <a:tailEnd/>
          </a:ln>
        </p:spPr>
        <p:txBody>
          <a:bodyPr>
            <a:spAutoFit/>
          </a:bodyPr>
          <a:lstStyle/>
          <a:p>
            <a:r>
              <a:rPr lang="en-US" sz="3200">
                <a:solidFill>
                  <a:srgbClr val="002060"/>
                </a:solidFill>
              </a:rPr>
              <a:t>a.  </a:t>
            </a:r>
            <a:r>
              <a:rPr lang="en-US" sz="3200" u="sng">
                <a:solidFill>
                  <a:srgbClr val="002060"/>
                </a:solidFill>
              </a:rPr>
              <a:t>Nhan đề</a:t>
            </a:r>
            <a:r>
              <a:rPr lang="en-US" sz="3200">
                <a:solidFill>
                  <a:srgbClr val="002060"/>
                </a:solidFill>
              </a:rPr>
              <a:t>:</a:t>
            </a:r>
            <a:endParaRPr lang="en-US" sz="3200"/>
          </a:p>
        </p:txBody>
      </p:sp>
      <p:sp>
        <p:nvSpPr>
          <p:cNvPr id="15368" name="TextBox 15"/>
          <p:cNvSpPr txBox="1">
            <a:spLocks noChangeArrowheads="1"/>
          </p:cNvSpPr>
          <p:nvPr/>
        </p:nvSpPr>
        <p:spPr bwMode="auto">
          <a:xfrm>
            <a:off x="685800" y="2362200"/>
            <a:ext cx="3886200" cy="584200"/>
          </a:xfrm>
          <a:prstGeom prst="rect">
            <a:avLst/>
          </a:prstGeom>
          <a:noFill/>
          <a:ln w="9525">
            <a:noFill/>
            <a:miter lim="800000"/>
            <a:headEnd/>
            <a:tailEnd/>
          </a:ln>
        </p:spPr>
        <p:txBody>
          <a:bodyPr>
            <a:spAutoFit/>
          </a:bodyPr>
          <a:lstStyle/>
          <a:p>
            <a:r>
              <a:rPr lang="en-US" sz="3200">
                <a:solidFill>
                  <a:srgbClr val="002060"/>
                </a:solidFill>
              </a:rPr>
              <a:t>b. </a:t>
            </a:r>
            <a:r>
              <a:rPr lang="en-US" sz="3200" u="sng">
                <a:solidFill>
                  <a:srgbClr val="002060"/>
                </a:solidFill>
              </a:rPr>
              <a:t>Hoàn cảnh sáng tác</a:t>
            </a:r>
            <a:r>
              <a:rPr lang="en-US" sz="3200">
                <a:solidFill>
                  <a:srgbClr val="00206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28600" y="587375"/>
            <a:ext cx="8686800" cy="5508625"/>
          </a:xfrm>
          <a:prstGeom prst="rect">
            <a:avLst/>
          </a:prstGeom>
          <a:noFill/>
          <a:ln w="9525">
            <a:noFill/>
            <a:miter lim="800000"/>
            <a:headEnd/>
            <a:tailEnd/>
          </a:ln>
        </p:spPr>
        <p:txBody>
          <a:bodyPr>
            <a:spAutoFit/>
          </a:bodyPr>
          <a:lstStyle/>
          <a:p>
            <a:pPr algn="ctr" eaLnBrk="1" hangingPunct="1">
              <a:lnSpc>
                <a:spcPct val="150000"/>
              </a:lnSpc>
              <a:spcBef>
                <a:spcPct val="50000"/>
              </a:spcBef>
            </a:pPr>
            <a:r>
              <a:rPr lang="en-US" sz="4400" b="1" dirty="0" err="1">
                <a:solidFill>
                  <a:srgbClr val="FF0000"/>
                </a:solidFill>
                <a:cs typeface="Times New Roman" pitchFamily="18" charset="0"/>
              </a:rPr>
              <a:t>Thuật</a:t>
            </a:r>
            <a:r>
              <a:rPr lang="en-US" sz="4400" b="1" dirty="0">
                <a:solidFill>
                  <a:srgbClr val="FF0000"/>
                </a:solidFill>
                <a:cs typeface="Times New Roman" pitchFamily="18" charset="0"/>
              </a:rPr>
              <a:t> </a:t>
            </a:r>
            <a:r>
              <a:rPr lang="en-US" sz="4400" b="1" dirty="0" err="1">
                <a:solidFill>
                  <a:srgbClr val="FF0000"/>
                </a:solidFill>
                <a:cs typeface="Times New Roman" pitchFamily="18" charset="0"/>
              </a:rPr>
              <a:t>hoài</a:t>
            </a:r>
            <a:endParaRPr lang="en-US" sz="4400" b="1" dirty="0">
              <a:solidFill>
                <a:srgbClr val="FF0000"/>
              </a:solidFill>
              <a:cs typeface="Times New Roman" pitchFamily="18" charset="0"/>
            </a:endParaRPr>
          </a:p>
          <a:p>
            <a:pPr eaLnBrk="1" hangingPunct="1">
              <a:lnSpc>
                <a:spcPct val="150000"/>
              </a:lnSpc>
              <a:spcBef>
                <a:spcPct val="50000"/>
              </a:spcBef>
            </a:pPr>
            <a:r>
              <a:rPr lang="en-US" sz="4400" dirty="0">
                <a:solidFill>
                  <a:srgbClr val="0000FF"/>
                </a:solidFill>
                <a:cs typeface="Times New Roman" pitchFamily="18" charset="0"/>
              </a:rPr>
              <a:t> </a:t>
            </a:r>
            <a:r>
              <a:rPr lang="en-US" sz="4400" dirty="0" err="1">
                <a:solidFill>
                  <a:srgbClr val="0000FF"/>
                </a:solidFill>
                <a:cs typeface="Times New Roman" pitchFamily="18" charset="0"/>
              </a:rPr>
              <a:t>Hoành</a:t>
            </a:r>
            <a:r>
              <a:rPr lang="en-US" sz="4400" dirty="0">
                <a:solidFill>
                  <a:srgbClr val="0000FF"/>
                </a:solidFill>
                <a:cs typeface="Times New Roman" pitchFamily="18" charset="0"/>
              </a:rPr>
              <a:t> </a:t>
            </a:r>
            <a:r>
              <a:rPr lang="en-US" sz="4400" dirty="0" err="1">
                <a:solidFill>
                  <a:srgbClr val="0000FF"/>
                </a:solidFill>
                <a:cs typeface="Times New Roman" pitchFamily="18" charset="0"/>
              </a:rPr>
              <a:t>sóc</a:t>
            </a:r>
            <a:r>
              <a:rPr lang="en-US" sz="4400" dirty="0">
                <a:solidFill>
                  <a:srgbClr val="0000FF"/>
                </a:solidFill>
                <a:cs typeface="Times New Roman" pitchFamily="18" charset="0"/>
              </a:rPr>
              <a:t> </a:t>
            </a:r>
            <a:r>
              <a:rPr lang="en-US" sz="4400" dirty="0" err="1">
                <a:solidFill>
                  <a:srgbClr val="0000FF"/>
                </a:solidFill>
                <a:cs typeface="Times New Roman" pitchFamily="18" charset="0"/>
              </a:rPr>
              <a:t>giang</a:t>
            </a:r>
            <a:r>
              <a:rPr lang="en-US" sz="4400" dirty="0">
                <a:solidFill>
                  <a:srgbClr val="0000FF"/>
                </a:solidFill>
                <a:cs typeface="Times New Roman" pitchFamily="18" charset="0"/>
              </a:rPr>
              <a:t> </a:t>
            </a:r>
            <a:r>
              <a:rPr lang="en-US" sz="4400" dirty="0" err="1">
                <a:solidFill>
                  <a:srgbClr val="0000FF"/>
                </a:solidFill>
                <a:cs typeface="Times New Roman" pitchFamily="18" charset="0"/>
              </a:rPr>
              <a:t>sơn</a:t>
            </a:r>
            <a:r>
              <a:rPr lang="en-US" sz="4400" dirty="0">
                <a:solidFill>
                  <a:srgbClr val="0000FF"/>
                </a:solidFill>
                <a:cs typeface="Times New Roman" pitchFamily="18" charset="0"/>
              </a:rPr>
              <a:t> </a:t>
            </a:r>
            <a:r>
              <a:rPr lang="en-US" sz="4400" dirty="0" err="1">
                <a:solidFill>
                  <a:srgbClr val="0000FF"/>
                </a:solidFill>
                <a:cs typeface="Times New Roman" pitchFamily="18" charset="0"/>
              </a:rPr>
              <a:t>kháp</a:t>
            </a:r>
            <a:r>
              <a:rPr lang="en-US" sz="4400" dirty="0">
                <a:solidFill>
                  <a:srgbClr val="0000FF"/>
                </a:solidFill>
                <a:cs typeface="Times New Roman" pitchFamily="18" charset="0"/>
              </a:rPr>
              <a:t> </a:t>
            </a:r>
            <a:r>
              <a:rPr lang="en-US" sz="4400" dirty="0" err="1">
                <a:solidFill>
                  <a:srgbClr val="0000FF"/>
                </a:solidFill>
                <a:cs typeface="Times New Roman" pitchFamily="18" charset="0"/>
              </a:rPr>
              <a:t>ki</a:t>
            </a:r>
            <a:r>
              <a:rPr lang="en-US" sz="4400" dirty="0">
                <a:solidFill>
                  <a:srgbClr val="0000FF"/>
                </a:solidFill>
                <a:cs typeface="Times New Roman" pitchFamily="18" charset="0"/>
              </a:rPr>
              <a:t>̉ </a:t>
            </a:r>
            <a:r>
              <a:rPr lang="en-US" sz="4400" dirty="0" err="1">
                <a:solidFill>
                  <a:srgbClr val="0000FF"/>
                </a:solidFill>
                <a:cs typeface="Times New Roman" pitchFamily="18" charset="0"/>
              </a:rPr>
              <a:t>thu</a:t>
            </a:r>
            <a:r>
              <a:rPr lang="en-US" sz="4400" dirty="0">
                <a:solidFill>
                  <a:srgbClr val="0000FF"/>
                </a:solidFill>
                <a:cs typeface="Times New Roman" pitchFamily="18" charset="0"/>
              </a:rPr>
              <a:t>,</a:t>
            </a:r>
            <a:br>
              <a:rPr lang="en-US" sz="4400" dirty="0">
                <a:solidFill>
                  <a:srgbClr val="0000FF"/>
                </a:solidFill>
                <a:cs typeface="Times New Roman" pitchFamily="18" charset="0"/>
              </a:rPr>
            </a:br>
            <a:r>
              <a:rPr lang="en-US" sz="4400" dirty="0">
                <a:solidFill>
                  <a:srgbClr val="0000FF"/>
                </a:solidFill>
                <a:cs typeface="Times New Roman" pitchFamily="18" charset="0"/>
              </a:rPr>
              <a:t> Tam </a:t>
            </a:r>
            <a:r>
              <a:rPr lang="en-US" sz="4400" dirty="0" err="1">
                <a:solidFill>
                  <a:srgbClr val="0000FF"/>
                </a:solidFill>
                <a:cs typeface="Times New Roman" pitchFamily="18" charset="0"/>
              </a:rPr>
              <a:t>quân</a:t>
            </a:r>
            <a:r>
              <a:rPr lang="en-US" sz="4400" dirty="0">
                <a:solidFill>
                  <a:srgbClr val="0000FF"/>
                </a:solidFill>
                <a:cs typeface="Times New Roman" pitchFamily="18" charset="0"/>
              </a:rPr>
              <a:t> </a:t>
            </a:r>
            <a:r>
              <a:rPr lang="en-US" sz="4400" dirty="0" err="1">
                <a:solidFill>
                  <a:srgbClr val="0000FF"/>
                </a:solidFill>
                <a:cs typeface="Times New Roman" pitchFamily="18" charset="0"/>
              </a:rPr>
              <a:t>tì</a:t>
            </a:r>
            <a:r>
              <a:rPr lang="en-US" sz="4400" dirty="0">
                <a:solidFill>
                  <a:srgbClr val="0000FF"/>
                </a:solidFill>
                <a:cs typeface="Times New Roman" pitchFamily="18" charset="0"/>
              </a:rPr>
              <a:t> </a:t>
            </a:r>
            <a:r>
              <a:rPr lang="en-US" sz="4400" dirty="0" err="1">
                <a:solidFill>
                  <a:srgbClr val="0000FF"/>
                </a:solidFill>
                <a:cs typeface="Times New Roman" pitchFamily="18" charset="0"/>
              </a:rPr>
              <a:t>hô</a:t>
            </a:r>
            <a:r>
              <a:rPr lang="en-US" sz="4400" dirty="0">
                <a:solidFill>
                  <a:srgbClr val="0000FF"/>
                </a:solidFill>
                <a:cs typeface="Times New Roman" pitchFamily="18" charset="0"/>
              </a:rPr>
              <a:t>̉ </a:t>
            </a:r>
            <a:r>
              <a:rPr lang="en-US" sz="4400" dirty="0" err="1">
                <a:solidFill>
                  <a:srgbClr val="0000FF"/>
                </a:solidFill>
                <a:cs typeface="Times New Roman" pitchFamily="18" charset="0"/>
              </a:rPr>
              <a:t>khí</a:t>
            </a:r>
            <a:r>
              <a:rPr lang="en-US" sz="4400" dirty="0">
                <a:solidFill>
                  <a:srgbClr val="0000FF"/>
                </a:solidFill>
                <a:cs typeface="Times New Roman" pitchFamily="18" charset="0"/>
              </a:rPr>
              <a:t> </a:t>
            </a:r>
            <a:r>
              <a:rPr lang="en-US" sz="4400" dirty="0" err="1">
                <a:solidFill>
                  <a:srgbClr val="0000FF"/>
                </a:solidFill>
                <a:cs typeface="Times New Roman" pitchFamily="18" charset="0"/>
              </a:rPr>
              <a:t>thôn</a:t>
            </a:r>
            <a:r>
              <a:rPr lang="en-US" sz="4400" dirty="0">
                <a:solidFill>
                  <a:srgbClr val="0000FF"/>
                </a:solidFill>
                <a:cs typeface="Times New Roman" pitchFamily="18" charset="0"/>
              </a:rPr>
              <a:t> </a:t>
            </a:r>
            <a:r>
              <a:rPr lang="en-US" sz="4400" dirty="0" err="1">
                <a:solidFill>
                  <a:srgbClr val="0000FF"/>
                </a:solidFill>
                <a:cs typeface="Times New Roman" pitchFamily="18" charset="0"/>
              </a:rPr>
              <a:t>ngưu</a:t>
            </a:r>
            <a:r>
              <a:rPr lang="en-US" sz="4400" dirty="0">
                <a:solidFill>
                  <a:srgbClr val="0000FF"/>
                </a:solidFill>
                <a:cs typeface="Times New Roman" pitchFamily="18" charset="0"/>
              </a:rPr>
              <a:t> .</a:t>
            </a:r>
            <a:br>
              <a:rPr lang="en-US" sz="4400" dirty="0">
                <a:solidFill>
                  <a:srgbClr val="0000FF"/>
                </a:solidFill>
                <a:cs typeface="Times New Roman" pitchFamily="18" charset="0"/>
              </a:rPr>
            </a:br>
            <a:r>
              <a:rPr lang="en-US" sz="4400" dirty="0">
                <a:solidFill>
                  <a:srgbClr val="0000FF"/>
                </a:solidFill>
                <a:cs typeface="Times New Roman" pitchFamily="18" charset="0"/>
              </a:rPr>
              <a:t> Nam </a:t>
            </a:r>
            <a:r>
              <a:rPr lang="en-US" sz="4400" dirty="0" err="1">
                <a:solidFill>
                  <a:srgbClr val="0000FF"/>
                </a:solidFill>
                <a:cs typeface="Times New Roman" pitchFamily="18" charset="0"/>
              </a:rPr>
              <a:t>nhi</a:t>
            </a:r>
            <a:r>
              <a:rPr lang="en-US" sz="4400" dirty="0">
                <a:solidFill>
                  <a:srgbClr val="0000FF"/>
                </a:solidFill>
                <a:cs typeface="Times New Roman" pitchFamily="18" charset="0"/>
              </a:rPr>
              <a:t> </a:t>
            </a:r>
            <a:r>
              <a:rPr lang="en-US" sz="4400" dirty="0" err="1">
                <a:solidFill>
                  <a:srgbClr val="0000FF"/>
                </a:solidFill>
                <a:cs typeface="Times New Roman" pitchFamily="18" charset="0"/>
              </a:rPr>
              <a:t>vị</a:t>
            </a:r>
            <a:r>
              <a:rPr lang="en-US" sz="4400" dirty="0">
                <a:solidFill>
                  <a:srgbClr val="0000FF"/>
                </a:solidFill>
                <a:cs typeface="Times New Roman" pitchFamily="18" charset="0"/>
              </a:rPr>
              <a:t> </a:t>
            </a:r>
            <a:r>
              <a:rPr lang="en-US" sz="4400" dirty="0" err="1">
                <a:solidFill>
                  <a:srgbClr val="0000FF"/>
                </a:solidFill>
                <a:cs typeface="Times New Roman" pitchFamily="18" charset="0"/>
              </a:rPr>
              <a:t>liễu</a:t>
            </a:r>
            <a:r>
              <a:rPr lang="en-US" sz="4400" dirty="0">
                <a:solidFill>
                  <a:srgbClr val="0000FF"/>
                </a:solidFill>
                <a:cs typeface="Times New Roman" pitchFamily="18" charset="0"/>
              </a:rPr>
              <a:t> </a:t>
            </a:r>
            <a:r>
              <a:rPr lang="en-US" sz="4400" dirty="0" err="1">
                <a:solidFill>
                  <a:srgbClr val="0000FF"/>
                </a:solidFill>
                <a:cs typeface="Times New Roman" pitchFamily="18" charset="0"/>
              </a:rPr>
              <a:t>công</a:t>
            </a:r>
            <a:r>
              <a:rPr lang="en-US" sz="4400" dirty="0">
                <a:solidFill>
                  <a:srgbClr val="0000FF"/>
                </a:solidFill>
                <a:cs typeface="Times New Roman" pitchFamily="18" charset="0"/>
              </a:rPr>
              <a:t> </a:t>
            </a:r>
            <a:r>
              <a:rPr lang="en-US" sz="4400" dirty="0" err="1">
                <a:solidFill>
                  <a:srgbClr val="0000FF"/>
                </a:solidFill>
                <a:cs typeface="Times New Roman" pitchFamily="18" charset="0"/>
              </a:rPr>
              <a:t>danh</a:t>
            </a:r>
            <a:r>
              <a:rPr lang="en-US" sz="4400" dirty="0">
                <a:solidFill>
                  <a:srgbClr val="0000FF"/>
                </a:solidFill>
                <a:cs typeface="Times New Roman" pitchFamily="18" charset="0"/>
              </a:rPr>
              <a:t> </a:t>
            </a:r>
            <a:r>
              <a:rPr lang="en-US" sz="4400" dirty="0" err="1">
                <a:solidFill>
                  <a:srgbClr val="0000FF"/>
                </a:solidFill>
                <a:cs typeface="Times New Roman" pitchFamily="18" charset="0"/>
              </a:rPr>
              <a:t>trái</a:t>
            </a:r>
            <a:r>
              <a:rPr lang="en-US" sz="4400" dirty="0">
                <a:solidFill>
                  <a:srgbClr val="0000FF"/>
                </a:solidFill>
                <a:cs typeface="Times New Roman" pitchFamily="18" charset="0"/>
              </a:rPr>
              <a:t> ,</a:t>
            </a:r>
            <a:br>
              <a:rPr lang="en-US" sz="4400" dirty="0">
                <a:solidFill>
                  <a:srgbClr val="0000FF"/>
                </a:solidFill>
                <a:cs typeface="Times New Roman" pitchFamily="18" charset="0"/>
              </a:rPr>
            </a:br>
            <a:r>
              <a:rPr lang="en-US" sz="4400" dirty="0">
                <a:solidFill>
                  <a:srgbClr val="0000FF"/>
                </a:solidFill>
                <a:cs typeface="Times New Roman" pitchFamily="18" charset="0"/>
              </a:rPr>
              <a:t> </a:t>
            </a:r>
            <a:r>
              <a:rPr lang="en-US" sz="4400" dirty="0" err="1">
                <a:solidFill>
                  <a:srgbClr val="0000FF"/>
                </a:solidFill>
                <a:cs typeface="Times New Roman" pitchFamily="18" charset="0"/>
              </a:rPr>
              <a:t>Tu</a:t>
            </a:r>
            <a:r>
              <a:rPr lang="en-US" sz="4400" dirty="0">
                <a:solidFill>
                  <a:srgbClr val="0000FF"/>
                </a:solidFill>
                <a:cs typeface="Times New Roman" pitchFamily="18" charset="0"/>
              </a:rPr>
              <a:t> </a:t>
            </a:r>
            <a:r>
              <a:rPr lang="en-US" sz="4400" dirty="0" err="1">
                <a:solidFill>
                  <a:srgbClr val="0000FF"/>
                </a:solidFill>
                <a:cs typeface="Times New Roman" pitchFamily="18" charset="0"/>
              </a:rPr>
              <a:t>thính</a:t>
            </a:r>
            <a:r>
              <a:rPr lang="en-US" sz="4400" dirty="0">
                <a:solidFill>
                  <a:srgbClr val="0000FF"/>
                </a:solidFill>
                <a:cs typeface="Times New Roman" pitchFamily="18" charset="0"/>
              </a:rPr>
              <a:t> </a:t>
            </a:r>
            <a:r>
              <a:rPr lang="en-US" sz="4400" dirty="0" err="1">
                <a:solidFill>
                  <a:srgbClr val="0000FF"/>
                </a:solidFill>
                <a:cs typeface="Times New Roman" pitchFamily="18" charset="0"/>
              </a:rPr>
              <a:t>nhân</a:t>
            </a:r>
            <a:r>
              <a:rPr lang="en-US" sz="4400" dirty="0">
                <a:solidFill>
                  <a:srgbClr val="0000FF"/>
                </a:solidFill>
                <a:cs typeface="Times New Roman" pitchFamily="18" charset="0"/>
              </a:rPr>
              <a:t> </a:t>
            </a:r>
            <a:r>
              <a:rPr lang="en-US" sz="4400" dirty="0" err="1">
                <a:solidFill>
                  <a:srgbClr val="0000FF"/>
                </a:solidFill>
                <a:cs typeface="Times New Roman" pitchFamily="18" charset="0"/>
              </a:rPr>
              <a:t>gian</a:t>
            </a:r>
            <a:r>
              <a:rPr lang="en-US" sz="4400" dirty="0">
                <a:solidFill>
                  <a:srgbClr val="0000FF"/>
                </a:solidFill>
                <a:cs typeface="Times New Roman" pitchFamily="18" charset="0"/>
              </a:rPr>
              <a:t> </a:t>
            </a:r>
            <a:r>
              <a:rPr lang="en-US" sz="4400" dirty="0" err="1">
                <a:solidFill>
                  <a:srgbClr val="0000FF"/>
                </a:solidFill>
                <a:cs typeface="Times New Roman" pitchFamily="18" charset="0"/>
              </a:rPr>
              <a:t>thuyết</a:t>
            </a:r>
            <a:r>
              <a:rPr lang="en-US" sz="4400" dirty="0">
                <a:solidFill>
                  <a:srgbClr val="0000FF"/>
                </a:solidFill>
                <a:cs typeface="Times New Roman" pitchFamily="18" charset="0"/>
              </a:rPr>
              <a:t> </a:t>
            </a:r>
            <a:r>
              <a:rPr lang="en-US" sz="4400" dirty="0" err="1">
                <a:solidFill>
                  <a:srgbClr val="0000FF"/>
                </a:solidFill>
                <a:cs typeface="Times New Roman" pitchFamily="18" charset="0"/>
              </a:rPr>
              <a:t>Vũ</a:t>
            </a:r>
            <a:r>
              <a:rPr lang="en-US" sz="4400" dirty="0">
                <a:solidFill>
                  <a:srgbClr val="0000FF"/>
                </a:solidFill>
                <a:cs typeface="Times New Roman" pitchFamily="18" charset="0"/>
              </a:rPr>
              <a:t> </a:t>
            </a:r>
            <a:r>
              <a:rPr lang="en-US" sz="4400" dirty="0" err="1">
                <a:solidFill>
                  <a:srgbClr val="0000FF"/>
                </a:solidFill>
                <a:cs typeface="Times New Roman" pitchFamily="18" charset="0"/>
              </a:rPr>
              <a:t>hầu</a:t>
            </a:r>
            <a:r>
              <a:rPr lang="en-US" sz="4400" dirty="0">
                <a:solidFill>
                  <a:srgbClr val="0000FF"/>
                </a:solidFill>
                <a:cs typeface="Times New Roman" pitchFamily="18" charset="0"/>
              </a:rPr>
              <a:t>. </a:t>
            </a:r>
          </a:p>
        </p:txBody>
      </p:sp>
      <p:sp>
        <p:nvSpPr>
          <p:cNvPr id="4" name="Rectangle 4"/>
          <p:cNvSpPr>
            <a:spLocks noChangeArrowheads="1"/>
          </p:cNvSpPr>
          <p:nvPr/>
        </p:nvSpPr>
        <p:spPr bwMode="auto">
          <a:xfrm>
            <a:off x="304801" y="457200"/>
            <a:ext cx="8610600" cy="6140450"/>
          </a:xfrm>
          <a:prstGeom prst="rect">
            <a:avLst/>
          </a:prstGeom>
          <a:solidFill>
            <a:srgbClr val="FFFF00"/>
          </a:solidFill>
          <a:ln w="9525">
            <a:noFill/>
            <a:miter lim="800000"/>
            <a:headEnd/>
            <a:tailEnd/>
          </a:ln>
        </p:spPr>
        <p:txBody>
          <a:bodyPr>
            <a:spAutoFit/>
          </a:bodyPr>
          <a:lstStyle/>
          <a:p>
            <a:pPr algn="ctr"/>
            <a:r>
              <a:rPr lang="en-US" sz="5000" b="1" dirty="0">
                <a:solidFill>
                  <a:schemeClr val="tx2"/>
                </a:solidFill>
              </a:rPr>
              <a:t>述 懷</a:t>
            </a:r>
            <a:r>
              <a:rPr lang="en-US" sz="5000" dirty="0">
                <a:solidFill>
                  <a:schemeClr val="tx2"/>
                </a:solidFill>
              </a:rPr>
              <a:t/>
            </a:r>
            <a:br>
              <a:rPr lang="en-US" sz="5000" dirty="0">
                <a:solidFill>
                  <a:schemeClr val="tx2"/>
                </a:solidFill>
              </a:rPr>
            </a:br>
            <a:r>
              <a:rPr lang="en-US" sz="4900" dirty="0">
                <a:solidFill>
                  <a:schemeClr val="tx2"/>
                </a:solidFill>
              </a:rPr>
              <a:t/>
            </a:r>
            <a:br>
              <a:rPr lang="en-US" sz="4900" dirty="0">
                <a:solidFill>
                  <a:schemeClr val="tx2"/>
                </a:solidFill>
              </a:rPr>
            </a:br>
            <a:r>
              <a:rPr lang="en-US" sz="4900" dirty="0">
                <a:solidFill>
                  <a:schemeClr val="tx2"/>
                </a:solidFill>
              </a:rPr>
              <a:t>橫 槊 江 山 恰 幾 秋</a:t>
            </a:r>
            <a:br>
              <a:rPr lang="en-US" sz="4900" dirty="0">
                <a:solidFill>
                  <a:schemeClr val="tx2"/>
                </a:solidFill>
              </a:rPr>
            </a:br>
            <a:r>
              <a:rPr lang="en-US" sz="4900" dirty="0">
                <a:solidFill>
                  <a:schemeClr val="tx2"/>
                </a:solidFill>
              </a:rPr>
              <a:t>三 軍 貔 虎 氣 吞 牛</a:t>
            </a:r>
            <a:br>
              <a:rPr lang="en-US" sz="4900" dirty="0">
                <a:solidFill>
                  <a:schemeClr val="tx2"/>
                </a:solidFill>
              </a:rPr>
            </a:br>
            <a:r>
              <a:rPr lang="en-US" sz="4900" dirty="0">
                <a:solidFill>
                  <a:schemeClr val="tx2"/>
                </a:solidFill>
              </a:rPr>
              <a:t>男 兒 未 了 功 名 債</a:t>
            </a:r>
            <a:br>
              <a:rPr lang="en-US" sz="4900" dirty="0">
                <a:solidFill>
                  <a:schemeClr val="tx2"/>
                </a:solidFill>
              </a:rPr>
            </a:br>
            <a:r>
              <a:rPr lang="en-US" sz="4900" dirty="0">
                <a:solidFill>
                  <a:schemeClr val="tx2"/>
                </a:solidFill>
              </a:rPr>
              <a:t>羞 聽 人 間 說 武 侯</a:t>
            </a:r>
            <a:br>
              <a:rPr lang="en-US" sz="4900" dirty="0">
                <a:solidFill>
                  <a:schemeClr val="tx2"/>
                </a:solidFill>
              </a:rPr>
            </a:br>
            <a:endParaRPr lang="en-US" sz="4900" dirty="0">
              <a:solidFill>
                <a:schemeClr val="tx2"/>
              </a:solidFill>
            </a:endParaRPr>
          </a:p>
          <a:p>
            <a:endParaRPr lang="en-US" sz="4900" dirty="0">
              <a:solidFill>
                <a:schemeClr val="tx2"/>
              </a:solidFill>
            </a:endParaRPr>
          </a:p>
        </p:txBody>
      </p:sp>
      <p:grpSp>
        <p:nvGrpSpPr>
          <p:cNvPr id="16388" name="Group 52"/>
          <p:cNvGrpSpPr>
            <a:grpSpLocks/>
          </p:cNvGrpSpPr>
          <p:nvPr/>
        </p:nvGrpSpPr>
        <p:grpSpPr bwMode="auto">
          <a:xfrm>
            <a:off x="0" y="0"/>
            <a:ext cx="9144000" cy="6858000"/>
            <a:chOff x="0" y="0"/>
            <a:chExt cx="9144000" cy="6858000"/>
          </a:xfrm>
        </p:grpSpPr>
        <p:pic>
          <p:nvPicPr>
            <p:cNvPr id="16389"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6390"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6391"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6392"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52"/>
          <p:cNvGrpSpPr>
            <a:grpSpLocks/>
          </p:cNvGrpSpPr>
          <p:nvPr/>
        </p:nvGrpSpPr>
        <p:grpSpPr bwMode="auto">
          <a:xfrm>
            <a:off x="0" y="0"/>
            <a:ext cx="9144000" cy="6858000"/>
            <a:chOff x="0" y="0"/>
            <a:chExt cx="9144000" cy="6858000"/>
          </a:xfrm>
        </p:grpSpPr>
        <p:pic>
          <p:nvPicPr>
            <p:cNvPr id="17418"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7419"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7420"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7421"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17411" name="Rectangle 2"/>
          <p:cNvSpPr>
            <a:spLocks noGrp="1" noChangeArrowheads="1"/>
          </p:cNvSpPr>
          <p:nvPr>
            <p:ph type="title"/>
          </p:nvPr>
        </p:nvSpPr>
        <p:spPr>
          <a:xfrm>
            <a:off x="152400" y="152400"/>
            <a:ext cx="4495800" cy="685800"/>
          </a:xfrm>
        </p:spPr>
        <p:txBody>
          <a:bodyPr/>
          <a:lstStyle/>
          <a:p>
            <a:r>
              <a:rPr lang="en-US" sz="3200" b="1" smtClean="0">
                <a:solidFill>
                  <a:srgbClr val="FF0000"/>
                </a:solidFill>
                <a:latin typeface="Times New Roman" pitchFamily="18" charset="0"/>
              </a:rPr>
              <a:t>I. </a:t>
            </a:r>
            <a:r>
              <a:rPr lang="en-US" sz="3200" b="1" u="sng" smtClean="0">
                <a:solidFill>
                  <a:srgbClr val="FF0000"/>
                </a:solidFill>
                <a:latin typeface="Times New Roman" pitchFamily="18" charset="0"/>
              </a:rPr>
              <a:t>TÌM HIỂU CHUNG</a:t>
            </a:r>
            <a:r>
              <a:rPr lang="en-US" sz="3200" b="1" smtClean="0">
                <a:solidFill>
                  <a:srgbClr val="FF0000"/>
                </a:solidFill>
                <a:latin typeface="Times New Roman" pitchFamily="18" charset="0"/>
              </a:rPr>
              <a:t>:</a:t>
            </a:r>
            <a:endParaRPr lang="en-US" sz="3200" b="1" u="sng" smtClean="0">
              <a:solidFill>
                <a:srgbClr val="FF0000"/>
              </a:solidFill>
              <a:latin typeface="Times New Roman" pitchFamily="18" charset="0"/>
            </a:endParaRPr>
          </a:p>
        </p:txBody>
      </p:sp>
      <p:sp>
        <p:nvSpPr>
          <p:cNvPr id="17412" name="Text Box 7"/>
          <p:cNvSpPr txBox="1">
            <a:spLocks noChangeArrowheads="1"/>
          </p:cNvSpPr>
          <p:nvPr/>
        </p:nvSpPr>
        <p:spPr bwMode="auto">
          <a:xfrm>
            <a:off x="457200" y="695325"/>
            <a:ext cx="2362200" cy="584200"/>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Tác giả</a:t>
            </a:r>
            <a:r>
              <a:rPr lang="en-US" sz="3200" b="1">
                <a:solidFill>
                  <a:srgbClr val="FF00FF"/>
                </a:solidFill>
              </a:rPr>
              <a:t>:</a:t>
            </a:r>
          </a:p>
        </p:txBody>
      </p:sp>
      <p:sp>
        <p:nvSpPr>
          <p:cNvPr id="17413" name="Text Box 7"/>
          <p:cNvSpPr txBox="1">
            <a:spLocks noChangeArrowheads="1"/>
          </p:cNvSpPr>
          <p:nvPr/>
        </p:nvSpPr>
        <p:spPr bwMode="auto">
          <a:xfrm>
            <a:off x="457200" y="1295400"/>
            <a:ext cx="2667000" cy="584200"/>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Tác phẩm</a:t>
            </a:r>
            <a:r>
              <a:rPr lang="en-US" sz="3200" b="1">
                <a:solidFill>
                  <a:srgbClr val="FF00FF"/>
                </a:solidFill>
              </a:rPr>
              <a:t>:</a:t>
            </a:r>
          </a:p>
        </p:txBody>
      </p:sp>
      <p:sp>
        <p:nvSpPr>
          <p:cNvPr id="17414" name="TextBox 12"/>
          <p:cNvSpPr txBox="1">
            <a:spLocks noChangeArrowheads="1"/>
          </p:cNvSpPr>
          <p:nvPr/>
        </p:nvSpPr>
        <p:spPr bwMode="auto">
          <a:xfrm>
            <a:off x="685800" y="2960688"/>
            <a:ext cx="2362200" cy="1077912"/>
          </a:xfrm>
          <a:prstGeom prst="rect">
            <a:avLst/>
          </a:prstGeom>
          <a:noFill/>
          <a:ln w="9525">
            <a:noFill/>
            <a:miter lim="800000"/>
            <a:headEnd/>
            <a:tailEnd/>
          </a:ln>
        </p:spPr>
        <p:txBody>
          <a:bodyPr>
            <a:spAutoFit/>
          </a:bodyPr>
          <a:lstStyle/>
          <a:p>
            <a:r>
              <a:rPr lang="en-US" sz="3200">
                <a:solidFill>
                  <a:srgbClr val="002060"/>
                </a:solidFill>
              </a:rPr>
              <a:t>c.</a:t>
            </a:r>
            <a:r>
              <a:rPr lang="en-US" sz="3200" u="sng">
                <a:solidFill>
                  <a:srgbClr val="002060"/>
                </a:solidFill>
              </a:rPr>
              <a:t> Thể loại</a:t>
            </a:r>
            <a:r>
              <a:rPr lang="en-US" sz="3200">
                <a:solidFill>
                  <a:srgbClr val="002060"/>
                </a:solidFill>
              </a:rPr>
              <a:t>:</a:t>
            </a:r>
          </a:p>
          <a:p>
            <a:endParaRPr lang="en-US" sz="3200">
              <a:solidFill>
                <a:srgbClr val="002060"/>
              </a:solidFill>
            </a:endParaRPr>
          </a:p>
        </p:txBody>
      </p:sp>
      <p:sp>
        <p:nvSpPr>
          <p:cNvPr id="17415" name="TextBox 13"/>
          <p:cNvSpPr txBox="1">
            <a:spLocks noChangeArrowheads="1"/>
          </p:cNvSpPr>
          <p:nvPr/>
        </p:nvSpPr>
        <p:spPr bwMode="auto">
          <a:xfrm>
            <a:off x="685800" y="1854200"/>
            <a:ext cx="3505200" cy="584200"/>
          </a:xfrm>
          <a:prstGeom prst="rect">
            <a:avLst/>
          </a:prstGeom>
          <a:noFill/>
          <a:ln w="9525">
            <a:noFill/>
            <a:miter lim="800000"/>
            <a:headEnd/>
            <a:tailEnd/>
          </a:ln>
        </p:spPr>
        <p:txBody>
          <a:bodyPr>
            <a:spAutoFit/>
          </a:bodyPr>
          <a:lstStyle/>
          <a:p>
            <a:r>
              <a:rPr lang="en-US" sz="3200">
                <a:solidFill>
                  <a:srgbClr val="002060"/>
                </a:solidFill>
              </a:rPr>
              <a:t>a.  </a:t>
            </a:r>
            <a:r>
              <a:rPr lang="en-US" sz="3200" u="sng">
                <a:solidFill>
                  <a:srgbClr val="002060"/>
                </a:solidFill>
              </a:rPr>
              <a:t>Nhan đề</a:t>
            </a:r>
            <a:r>
              <a:rPr lang="en-US" sz="3200">
                <a:solidFill>
                  <a:srgbClr val="002060"/>
                </a:solidFill>
              </a:rPr>
              <a:t>:</a:t>
            </a:r>
            <a:endParaRPr lang="en-US" sz="3200"/>
          </a:p>
        </p:txBody>
      </p:sp>
      <p:sp>
        <p:nvSpPr>
          <p:cNvPr id="17416" name="TextBox 15"/>
          <p:cNvSpPr txBox="1">
            <a:spLocks noChangeArrowheads="1"/>
          </p:cNvSpPr>
          <p:nvPr/>
        </p:nvSpPr>
        <p:spPr bwMode="auto">
          <a:xfrm>
            <a:off x="685800" y="2362200"/>
            <a:ext cx="3886200" cy="584200"/>
          </a:xfrm>
          <a:prstGeom prst="rect">
            <a:avLst/>
          </a:prstGeom>
          <a:noFill/>
          <a:ln w="9525">
            <a:noFill/>
            <a:miter lim="800000"/>
            <a:headEnd/>
            <a:tailEnd/>
          </a:ln>
        </p:spPr>
        <p:txBody>
          <a:bodyPr>
            <a:spAutoFit/>
          </a:bodyPr>
          <a:lstStyle/>
          <a:p>
            <a:r>
              <a:rPr lang="en-US" sz="3200">
                <a:solidFill>
                  <a:srgbClr val="002060"/>
                </a:solidFill>
              </a:rPr>
              <a:t>b. </a:t>
            </a:r>
            <a:r>
              <a:rPr lang="en-US" sz="3200" u="sng">
                <a:solidFill>
                  <a:srgbClr val="002060"/>
                </a:solidFill>
              </a:rPr>
              <a:t>Hoàn cảnh sáng tác</a:t>
            </a:r>
            <a:r>
              <a:rPr lang="en-US" sz="3200">
                <a:solidFill>
                  <a:srgbClr val="002060"/>
                </a:solidFill>
              </a:rPr>
              <a:t>:</a:t>
            </a:r>
          </a:p>
        </p:txBody>
      </p:sp>
      <p:sp>
        <p:nvSpPr>
          <p:cNvPr id="15" name="TextBox 14"/>
          <p:cNvSpPr txBox="1">
            <a:spLocks noChangeArrowheads="1"/>
          </p:cNvSpPr>
          <p:nvPr/>
        </p:nvSpPr>
        <p:spPr bwMode="auto">
          <a:xfrm>
            <a:off x="1219200" y="3581400"/>
            <a:ext cx="4038600" cy="584200"/>
          </a:xfrm>
          <a:prstGeom prst="rect">
            <a:avLst/>
          </a:prstGeom>
          <a:noFill/>
          <a:ln w="9525">
            <a:noFill/>
            <a:miter lim="800000"/>
            <a:headEnd/>
            <a:tailEnd/>
          </a:ln>
        </p:spPr>
        <p:txBody>
          <a:bodyPr>
            <a:spAutoFit/>
          </a:bodyPr>
          <a:lstStyle/>
          <a:p>
            <a:r>
              <a:rPr lang="en-US" sz="3200">
                <a:solidFill>
                  <a:schemeClr val="tx1"/>
                </a:solidFill>
              </a:rPr>
              <a:t>Thơ thất ngôn tứ tuyệt.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4495800" cy="685800"/>
          </a:xfrm>
        </p:spPr>
        <p:txBody>
          <a:bodyPr/>
          <a:lstStyle/>
          <a:p>
            <a:pPr eaLnBrk="1" hangingPunct="1"/>
            <a:r>
              <a:rPr lang="en-US" sz="3200" b="1" smtClean="0">
                <a:solidFill>
                  <a:srgbClr val="FF0000"/>
                </a:solidFill>
                <a:latin typeface="Times New Roman" pitchFamily="18" charset="0"/>
              </a:rPr>
              <a:t>I. </a:t>
            </a:r>
            <a:r>
              <a:rPr lang="en-US" sz="3200" b="1" u="sng" smtClean="0">
                <a:solidFill>
                  <a:srgbClr val="FF0000"/>
                </a:solidFill>
                <a:latin typeface="Times New Roman" pitchFamily="18" charset="0"/>
              </a:rPr>
              <a:t>TÌM HIỂU CHUNG</a:t>
            </a:r>
            <a:r>
              <a:rPr lang="en-US" sz="3200" b="1" smtClean="0">
                <a:solidFill>
                  <a:srgbClr val="FF0000"/>
                </a:solidFill>
                <a:latin typeface="Times New Roman" pitchFamily="18" charset="0"/>
              </a:rPr>
              <a:t>:</a:t>
            </a:r>
            <a:endParaRPr lang="en-US" sz="3200" b="1" u="sng" smtClean="0">
              <a:solidFill>
                <a:srgbClr val="FF0000"/>
              </a:solidFill>
              <a:latin typeface="Times New Roman" pitchFamily="18" charset="0"/>
            </a:endParaRPr>
          </a:p>
        </p:txBody>
      </p:sp>
      <p:sp>
        <p:nvSpPr>
          <p:cNvPr id="25603" name="TextBox 8"/>
          <p:cNvSpPr txBox="1">
            <a:spLocks noChangeArrowheads="1"/>
          </p:cNvSpPr>
          <p:nvPr/>
        </p:nvSpPr>
        <p:spPr bwMode="auto">
          <a:xfrm>
            <a:off x="304800" y="990600"/>
            <a:ext cx="55626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grpSp>
        <p:nvGrpSpPr>
          <p:cNvPr id="18436" name="Group 52"/>
          <p:cNvGrpSpPr>
            <a:grpSpLocks/>
          </p:cNvGrpSpPr>
          <p:nvPr/>
        </p:nvGrpSpPr>
        <p:grpSpPr bwMode="auto">
          <a:xfrm>
            <a:off x="0" y="0"/>
            <a:ext cx="9144000" cy="6858000"/>
            <a:chOff x="0" y="0"/>
            <a:chExt cx="9144000" cy="6858000"/>
          </a:xfrm>
        </p:grpSpPr>
        <p:pic>
          <p:nvPicPr>
            <p:cNvPr id="18437"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8438"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8439"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8440"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1+#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9"/>
          <p:cNvSpPr>
            <a:spLocks noChangeArrowheads="1" noChangeShapeType="1" noTextEdit="1"/>
          </p:cNvSpPr>
          <p:nvPr/>
        </p:nvSpPr>
        <p:spPr bwMode="auto">
          <a:xfrm>
            <a:off x="2514600" y="762000"/>
            <a:ext cx="2667000" cy="762000"/>
          </a:xfrm>
          <a:prstGeom prst="rect">
            <a:avLst/>
          </a:prstGeom>
        </p:spPr>
        <p:txBody>
          <a:bodyPr wrap="none" fromWordArt="1">
            <a:prstTxWarp prst="textPlain">
              <a:avLst>
                <a:gd name="adj" fmla="val 50000"/>
              </a:avLst>
            </a:prstTxWarp>
          </a:bodyPr>
          <a:lstStyle/>
          <a:p>
            <a:pPr algn="ctr"/>
            <a:r>
              <a:rPr lang="en-US"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Phiên</a:t>
            </a:r>
            <a:r>
              <a:rPr lang="en-US"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âm</a:t>
            </a:r>
            <a:endParaRPr lang="en-US"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9459" name="Text Box 15"/>
          <p:cNvSpPr txBox="1">
            <a:spLocks noChangeArrowheads="1"/>
          </p:cNvSpPr>
          <p:nvPr/>
        </p:nvSpPr>
        <p:spPr bwMode="auto">
          <a:xfrm>
            <a:off x="838200" y="1941513"/>
            <a:ext cx="7696200" cy="3316287"/>
          </a:xfrm>
          <a:prstGeom prst="rect">
            <a:avLst/>
          </a:prstGeom>
          <a:solidFill>
            <a:srgbClr val="FFFF00"/>
          </a:solidFill>
          <a:ln w="9525">
            <a:noFill/>
            <a:miter lim="800000"/>
            <a:headEnd/>
            <a:tailEnd/>
          </a:ln>
        </p:spPr>
        <p:txBody>
          <a:bodyPr>
            <a:spAutoFit/>
          </a:bodyPr>
          <a:lstStyle/>
          <a:p>
            <a:pPr eaLnBrk="1" hangingPunct="1">
              <a:lnSpc>
                <a:spcPct val="150000"/>
              </a:lnSpc>
              <a:spcBef>
                <a:spcPct val="50000"/>
              </a:spcBef>
            </a:pPr>
            <a:r>
              <a:rPr lang="en-US" sz="3600" b="1" dirty="0" err="1">
                <a:solidFill>
                  <a:srgbClr val="0000FF"/>
                </a:solidFill>
                <a:cs typeface="Times New Roman" pitchFamily="18" charset="0"/>
              </a:rPr>
              <a:t>Hoành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sóc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giang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sơn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kháp</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ki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thu</a:t>
            </a:r>
            <a:r>
              <a:rPr lang="en-US" sz="3600" b="1" dirty="0">
                <a:solidFill>
                  <a:srgbClr val="0000FF"/>
                </a:solidFill>
                <a:cs typeface="Times New Roman" pitchFamily="18" charset="0"/>
              </a:rPr>
              <a:t>,</a:t>
            </a:r>
            <a:br>
              <a:rPr lang="en-US" sz="3600" b="1" dirty="0">
                <a:solidFill>
                  <a:srgbClr val="0000FF"/>
                </a:solidFill>
                <a:cs typeface="Times New Roman" pitchFamily="18" charset="0"/>
              </a:rPr>
            </a:br>
            <a:r>
              <a:rPr lang="en-US" sz="3600" b="1" dirty="0">
                <a:solidFill>
                  <a:srgbClr val="0000FF"/>
                </a:solidFill>
                <a:cs typeface="Times New Roman" pitchFamily="18" charset="0"/>
              </a:rPr>
              <a:t>Tam </a:t>
            </a:r>
            <a:r>
              <a:rPr lang="en-US" sz="3600" b="1" dirty="0" err="1">
                <a:solidFill>
                  <a:srgbClr val="0000FF"/>
                </a:solidFill>
                <a:cs typeface="Times New Roman" pitchFamily="18" charset="0"/>
              </a:rPr>
              <a:t>quân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tì</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hô</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khí</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thôn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ngưu</a:t>
            </a:r>
            <a:r>
              <a:rPr lang="en-US" sz="3600" b="1" dirty="0">
                <a:solidFill>
                  <a:srgbClr val="0000FF"/>
                </a:solidFill>
                <a:cs typeface="Times New Roman" pitchFamily="18" charset="0"/>
              </a:rPr>
              <a:t> .</a:t>
            </a:r>
            <a:br>
              <a:rPr lang="en-US" sz="3600" b="1" dirty="0">
                <a:solidFill>
                  <a:srgbClr val="0000FF"/>
                </a:solidFill>
                <a:cs typeface="Times New Roman" pitchFamily="18" charset="0"/>
              </a:rPr>
            </a:br>
            <a:r>
              <a:rPr lang="en-US" sz="3600" b="1" dirty="0">
                <a:solidFill>
                  <a:srgbClr val="0000FF"/>
                </a:solidFill>
                <a:cs typeface="Times New Roman" pitchFamily="18" charset="0"/>
              </a:rPr>
              <a:t>Nam </a:t>
            </a:r>
            <a:r>
              <a:rPr lang="en-US" sz="3600" b="1" dirty="0" err="1">
                <a:solidFill>
                  <a:srgbClr val="0000FF"/>
                </a:solidFill>
                <a:cs typeface="Times New Roman" pitchFamily="18" charset="0"/>
              </a:rPr>
              <a:t>nhi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vị</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liễu</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công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danh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trái</a:t>
            </a:r>
            <a:r>
              <a:rPr lang="en-US" sz="3600" b="1" dirty="0">
                <a:solidFill>
                  <a:srgbClr val="0000FF"/>
                </a:solidFill>
                <a:cs typeface="Times New Roman" pitchFamily="18" charset="0"/>
              </a:rPr>
              <a:t> ,</a:t>
            </a:r>
            <a:br>
              <a:rPr lang="en-US" sz="3600" b="1" dirty="0">
                <a:solidFill>
                  <a:srgbClr val="0000FF"/>
                </a:solidFill>
                <a:cs typeface="Times New Roman" pitchFamily="18" charset="0"/>
              </a:rPr>
            </a:br>
            <a:r>
              <a:rPr lang="en-US" sz="3600" b="1" dirty="0" err="1">
                <a:solidFill>
                  <a:srgbClr val="0000FF"/>
                </a:solidFill>
                <a:cs typeface="Times New Roman" pitchFamily="18" charset="0"/>
              </a:rPr>
              <a:t>Tu</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thính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nhân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gian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thuyết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Vũ</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hầu</a:t>
            </a:r>
            <a:r>
              <a:rPr lang="en-US" sz="3600" b="1" dirty="0">
                <a:solidFill>
                  <a:srgbClr val="0000FF"/>
                </a:solidFill>
                <a:cs typeface="Times New Roman" pitchFamily="18" charset="0"/>
              </a:rPr>
              <a:t>. </a:t>
            </a:r>
          </a:p>
        </p:txBody>
      </p:sp>
      <p:grpSp>
        <p:nvGrpSpPr>
          <p:cNvPr id="19460" name="Group 52"/>
          <p:cNvGrpSpPr>
            <a:grpSpLocks/>
          </p:cNvGrpSpPr>
          <p:nvPr/>
        </p:nvGrpSpPr>
        <p:grpSpPr bwMode="auto">
          <a:xfrm>
            <a:off x="0" y="0"/>
            <a:ext cx="9144000" cy="6858000"/>
            <a:chOff x="0" y="0"/>
            <a:chExt cx="9144000" cy="6858000"/>
          </a:xfrm>
        </p:grpSpPr>
        <p:pic>
          <p:nvPicPr>
            <p:cNvPr id="19461" name="Picture 17"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9462" name="Picture 18"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9463" name="Picture 19"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9464" name="Picture 20"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9"/>
          <p:cNvSpPr>
            <a:spLocks noChangeArrowheads="1" noChangeShapeType="1" noTextEdit="1"/>
          </p:cNvSpPr>
          <p:nvPr/>
        </p:nvSpPr>
        <p:spPr bwMode="auto">
          <a:xfrm>
            <a:off x="2895600" y="811213"/>
            <a:ext cx="3048000" cy="865187"/>
          </a:xfrm>
          <a:prstGeom prst="rect">
            <a:avLst/>
          </a:prstGeom>
        </p:spPr>
        <p:txBody>
          <a:bodyPr wrap="none" fromWordArt="1">
            <a:prstTxWarp prst="textPlain">
              <a:avLst>
                <a:gd name="adj" fmla="val 50000"/>
              </a:avLst>
            </a:prstTxWarp>
          </a:bodyPr>
          <a:lstStyle/>
          <a:p>
            <a:pPr algn="ctr"/>
            <a:r>
              <a:rPr lang="vi-VN"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Dịch nghĩa</a:t>
            </a:r>
            <a:endParaRPr lang="en-US"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0483" name="TextBox 14"/>
          <p:cNvSpPr txBox="1">
            <a:spLocks noChangeArrowheads="1"/>
          </p:cNvSpPr>
          <p:nvPr/>
        </p:nvSpPr>
        <p:spPr bwMode="auto">
          <a:xfrm>
            <a:off x="228600" y="2047875"/>
            <a:ext cx="8915400" cy="3246438"/>
          </a:xfrm>
          <a:prstGeom prst="rect">
            <a:avLst/>
          </a:prstGeom>
          <a:solidFill>
            <a:srgbClr val="FFFF00"/>
          </a:solidFill>
          <a:ln w="9525">
            <a:noFill/>
            <a:miter lim="800000"/>
            <a:headEnd/>
            <a:tailEnd/>
          </a:ln>
        </p:spPr>
        <p:txBody>
          <a:bodyPr>
            <a:spAutoFit/>
          </a:bodyPr>
          <a:lstStyle/>
          <a:p>
            <a:pPr>
              <a:lnSpc>
                <a:spcPct val="150000"/>
              </a:lnSpc>
            </a:pPr>
            <a:r>
              <a:rPr lang="en-US" b="1">
                <a:solidFill>
                  <a:srgbClr val="1A0995"/>
                </a:solidFill>
              </a:rPr>
              <a:t>Cầm ngang ngọn giáo gìn giữ non sông đã mấy thu,</a:t>
            </a:r>
          </a:p>
          <a:p>
            <a:pPr>
              <a:lnSpc>
                <a:spcPct val="150000"/>
              </a:lnSpc>
            </a:pPr>
            <a:r>
              <a:rPr lang="en-US" b="1">
                <a:solidFill>
                  <a:srgbClr val="1A0995"/>
                </a:solidFill>
              </a:rPr>
              <a:t>Ba quân như hổ báo, khí thế hùng dũng nuốt trôi trâu.</a:t>
            </a:r>
          </a:p>
          <a:p>
            <a:pPr>
              <a:lnSpc>
                <a:spcPct val="150000"/>
              </a:lnSpc>
            </a:pPr>
            <a:r>
              <a:rPr lang="en-US" b="1">
                <a:solidFill>
                  <a:srgbClr val="1A0995"/>
                </a:solidFill>
              </a:rPr>
              <a:t>Thân nam nhi mà chưa trả xong nợ công danh,</a:t>
            </a:r>
          </a:p>
          <a:p>
            <a:pPr>
              <a:lnSpc>
                <a:spcPct val="150000"/>
              </a:lnSpc>
            </a:pPr>
            <a:r>
              <a:rPr lang="en-US" b="1">
                <a:solidFill>
                  <a:srgbClr val="1A0995"/>
                </a:solidFill>
              </a:rPr>
              <a:t>Thì luống thẹn thùng khi nghe người đời kể chuyện Vũ hầu.</a:t>
            </a:r>
          </a:p>
        </p:txBody>
      </p:sp>
      <p:grpSp>
        <p:nvGrpSpPr>
          <p:cNvPr id="20484" name="Group 52"/>
          <p:cNvGrpSpPr>
            <a:grpSpLocks/>
          </p:cNvGrpSpPr>
          <p:nvPr/>
        </p:nvGrpSpPr>
        <p:grpSpPr bwMode="auto">
          <a:xfrm>
            <a:off x="0" y="0"/>
            <a:ext cx="9144000" cy="6858000"/>
            <a:chOff x="0" y="0"/>
            <a:chExt cx="9144000" cy="6858000"/>
          </a:xfrm>
        </p:grpSpPr>
        <p:pic>
          <p:nvPicPr>
            <p:cNvPr id="20485" name="Picture 17"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0486" name="Picture 18"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0487" name="Picture 19"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0488" name="Picture 20"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2"/>
          <p:cNvSpPr>
            <a:spLocks noChangeArrowheads="1" noChangeShapeType="1" noTextEdit="1"/>
          </p:cNvSpPr>
          <p:nvPr/>
        </p:nvSpPr>
        <p:spPr bwMode="auto">
          <a:xfrm>
            <a:off x="3048000" y="838200"/>
            <a:ext cx="2819400" cy="712788"/>
          </a:xfrm>
          <a:prstGeom prst="rect">
            <a:avLst/>
          </a:prstGeom>
        </p:spPr>
        <p:txBody>
          <a:bodyPr wrap="none" fromWordArt="1">
            <a:prstTxWarp prst="textPlain">
              <a:avLst>
                <a:gd name="adj" fmla="val 50000"/>
              </a:avLst>
            </a:prstTxWarp>
          </a:bodyPr>
          <a:lstStyle/>
          <a:p>
            <a:pPr algn="ctr"/>
            <a:r>
              <a:rPr lang="en-US"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abia"/>
              </a:rPr>
              <a:t>Dịch</a:t>
            </a:r>
            <a:r>
              <a:rPr lang="en-US"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abia"/>
              </a:rPr>
              <a:t> </a:t>
            </a:r>
            <a:r>
              <a:rPr lang="en-US"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abia"/>
              </a:rPr>
              <a:t>th</a:t>
            </a:r>
            <a:r>
              <a:rPr lang="en-US"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abia"/>
              </a:rPr>
              <a:t>ơ</a:t>
            </a:r>
            <a:endParaRPr lang="en-US"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abia"/>
            </a:endParaRPr>
          </a:p>
        </p:txBody>
      </p:sp>
      <p:sp>
        <p:nvSpPr>
          <p:cNvPr id="21507" name="Text Box 16"/>
          <p:cNvSpPr txBox="1">
            <a:spLocks noChangeArrowheads="1"/>
          </p:cNvSpPr>
          <p:nvPr/>
        </p:nvSpPr>
        <p:spPr bwMode="auto">
          <a:xfrm>
            <a:off x="762000" y="1981200"/>
            <a:ext cx="8077200" cy="3140075"/>
          </a:xfrm>
          <a:prstGeom prst="rect">
            <a:avLst/>
          </a:prstGeom>
          <a:solidFill>
            <a:srgbClr val="FFFF00"/>
          </a:solidFill>
          <a:ln w="9525">
            <a:noFill/>
            <a:miter lim="800000"/>
            <a:headEnd/>
            <a:tailEnd/>
          </a:ln>
        </p:spPr>
        <p:txBody>
          <a:bodyPr>
            <a:spAutoFit/>
          </a:bodyPr>
          <a:lstStyle/>
          <a:p>
            <a:pPr algn="just" eaLnBrk="1" hangingPunct="1">
              <a:spcBef>
                <a:spcPct val="50000"/>
              </a:spcBef>
            </a:pPr>
            <a:r>
              <a:rPr lang="en-US" sz="3600" b="1">
                <a:solidFill>
                  <a:srgbClr val="1A0995"/>
                </a:solidFill>
                <a:cs typeface="Times New Roman" pitchFamily="18" charset="0"/>
              </a:rPr>
              <a:t>Múa giáo non sông trải mấy thu,</a:t>
            </a:r>
          </a:p>
          <a:p>
            <a:pPr algn="just" eaLnBrk="1" hangingPunct="1">
              <a:spcBef>
                <a:spcPct val="50000"/>
              </a:spcBef>
            </a:pPr>
            <a:r>
              <a:rPr lang="en-US" sz="3600" b="1">
                <a:solidFill>
                  <a:srgbClr val="1A0995"/>
                </a:solidFill>
                <a:cs typeface="Times New Roman" pitchFamily="18" charset="0"/>
              </a:rPr>
              <a:t>Ba quân khí mạnh nuốt trôi trâu.</a:t>
            </a:r>
          </a:p>
          <a:p>
            <a:pPr algn="just" eaLnBrk="1" hangingPunct="1">
              <a:spcBef>
                <a:spcPct val="50000"/>
              </a:spcBef>
            </a:pPr>
            <a:r>
              <a:rPr lang="en-US" sz="3600" b="1">
                <a:solidFill>
                  <a:srgbClr val="1A0995"/>
                </a:solidFill>
                <a:cs typeface="Times New Roman" pitchFamily="18" charset="0"/>
              </a:rPr>
              <a:t>Công danh nam tử còn vương nợ,</a:t>
            </a:r>
          </a:p>
          <a:p>
            <a:pPr algn="just" eaLnBrk="1" hangingPunct="1">
              <a:spcBef>
                <a:spcPct val="50000"/>
              </a:spcBef>
            </a:pPr>
            <a:r>
              <a:rPr lang="en-US" sz="3600" b="1">
                <a:solidFill>
                  <a:srgbClr val="1A0995"/>
                </a:solidFill>
                <a:cs typeface="Times New Roman" pitchFamily="18" charset="0"/>
              </a:rPr>
              <a:t>Luống thẹn tai nghe chuyện Vũ hầu.</a:t>
            </a:r>
          </a:p>
        </p:txBody>
      </p:sp>
      <p:grpSp>
        <p:nvGrpSpPr>
          <p:cNvPr id="21508" name="Group 52"/>
          <p:cNvGrpSpPr>
            <a:grpSpLocks/>
          </p:cNvGrpSpPr>
          <p:nvPr/>
        </p:nvGrpSpPr>
        <p:grpSpPr bwMode="auto">
          <a:xfrm>
            <a:off x="0" y="0"/>
            <a:ext cx="9144000" cy="6858000"/>
            <a:chOff x="0" y="0"/>
            <a:chExt cx="9144000" cy="6858000"/>
          </a:xfrm>
        </p:grpSpPr>
        <p:pic>
          <p:nvPicPr>
            <p:cNvPr id="21509" name="Picture 17"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1510" name="Picture 18"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1511" name="Picture 19"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1512" name="Picture 20"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8"/>
          <p:cNvSpPr txBox="1">
            <a:spLocks noChangeArrowheads="1"/>
          </p:cNvSpPr>
          <p:nvPr/>
        </p:nvSpPr>
        <p:spPr bwMode="auto">
          <a:xfrm>
            <a:off x="228600" y="1524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grpSp>
        <p:nvGrpSpPr>
          <p:cNvPr id="22531" name="Group 52"/>
          <p:cNvGrpSpPr>
            <a:grpSpLocks/>
          </p:cNvGrpSpPr>
          <p:nvPr/>
        </p:nvGrpSpPr>
        <p:grpSpPr bwMode="auto">
          <a:xfrm>
            <a:off x="0" y="-76200"/>
            <a:ext cx="9144000" cy="6858000"/>
            <a:chOff x="0" y="0"/>
            <a:chExt cx="9144000" cy="6858000"/>
          </a:xfrm>
        </p:grpSpPr>
        <p:pic>
          <p:nvPicPr>
            <p:cNvPr id="22544" name="Picture 5" descr="J0099177"/>
            <p:cNvPicPr>
              <a:picLocks noChangeAspect="1" noChangeArrowheads="1"/>
            </p:cNvPicPr>
            <p:nvPr/>
          </p:nvPicPr>
          <p:blipFill>
            <a:blip r:embed="rId3"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2545" name="Picture 6" descr="J0099177"/>
            <p:cNvPicPr>
              <a:picLocks noChangeAspect="1" noChangeArrowheads="1"/>
            </p:cNvPicPr>
            <p:nvPr/>
          </p:nvPicPr>
          <p:blipFill>
            <a:blip r:embed="rId4"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2546" name="Picture 7" descr="J0099177"/>
            <p:cNvPicPr>
              <a:picLocks noChangeAspect="1" noChangeArrowheads="1"/>
            </p:cNvPicPr>
            <p:nvPr/>
          </p:nvPicPr>
          <p:blipFill>
            <a:blip r:embed="rId5"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2547" name="Picture 8" descr="J0099177"/>
            <p:cNvPicPr>
              <a:picLocks noChangeAspect="1" noChangeArrowheads="1"/>
            </p:cNvPicPr>
            <p:nvPr/>
          </p:nvPicPr>
          <p:blipFill>
            <a:blip r:embed="rId6"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2532" name="TextBox 19"/>
          <p:cNvSpPr txBox="1">
            <a:spLocks noChangeArrowheads="1"/>
          </p:cNvSpPr>
          <p:nvPr/>
        </p:nvSpPr>
        <p:spPr bwMode="auto">
          <a:xfrm>
            <a:off x="3657600" y="2743200"/>
            <a:ext cx="3429000" cy="523875"/>
          </a:xfrm>
          <a:prstGeom prst="rect">
            <a:avLst/>
          </a:prstGeom>
          <a:noFill/>
          <a:ln w="9525">
            <a:noFill/>
            <a:miter lim="800000"/>
            <a:headEnd/>
            <a:tailEnd/>
          </a:ln>
        </p:spPr>
        <p:txBody>
          <a:bodyPr>
            <a:spAutoFit/>
          </a:bodyPr>
          <a:lstStyle/>
          <a:p>
            <a:r>
              <a:rPr lang="en-US" i="1">
                <a:solidFill>
                  <a:srgbClr val="0000FF"/>
                </a:solidFill>
              </a:rPr>
              <a:t>tì hổ khí thôn ngưu.”</a:t>
            </a:r>
          </a:p>
        </p:txBody>
      </p:sp>
      <p:sp>
        <p:nvSpPr>
          <p:cNvPr id="22533" name="TextBox 10"/>
          <p:cNvSpPr txBox="1">
            <a:spLocks noChangeArrowheads="1"/>
          </p:cNvSpPr>
          <p:nvPr/>
        </p:nvSpPr>
        <p:spPr bwMode="auto">
          <a:xfrm>
            <a:off x="838200" y="3810000"/>
            <a:ext cx="8077200" cy="954088"/>
          </a:xfrm>
          <a:prstGeom prst="rect">
            <a:avLst/>
          </a:prstGeom>
          <a:noFill/>
          <a:ln w="9525">
            <a:noFill/>
            <a:miter lim="800000"/>
            <a:headEnd/>
            <a:tailEnd/>
          </a:ln>
        </p:spPr>
        <p:txBody>
          <a:bodyPr>
            <a:spAutoFit/>
          </a:bodyPr>
          <a:lstStyle/>
          <a:p>
            <a:r>
              <a:rPr lang="en-US">
                <a:solidFill>
                  <a:srgbClr val="1A0995"/>
                </a:solidFill>
              </a:rPr>
              <a:t>“Cầm ngang ngọn giáo gìn giữ non sông đã mấy thu,</a:t>
            </a:r>
          </a:p>
          <a:p>
            <a:r>
              <a:rPr lang="en-US">
                <a:solidFill>
                  <a:srgbClr val="1A0995"/>
                </a:solidFill>
              </a:rPr>
              <a:t>Ba quân như hổ báo, khí thế hùng dũng nuốt trôi trâu.”</a:t>
            </a:r>
          </a:p>
        </p:txBody>
      </p:sp>
      <p:sp>
        <p:nvSpPr>
          <p:cNvPr id="22534" name="TextBox 11"/>
          <p:cNvSpPr txBox="1">
            <a:spLocks noChangeArrowheads="1"/>
          </p:cNvSpPr>
          <p:nvPr/>
        </p:nvSpPr>
        <p:spPr bwMode="auto">
          <a:xfrm>
            <a:off x="1905000" y="5791200"/>
            <a:ext cx="5486400" cy="523875"/>
          </a:xfrm>
          <a:prstGeom prst="rect">
            <a:avLst/>
          </a:prstGeom>
          <a:noFill/>
          <a:ln w="9525">
            <a:noFill/>
            <a:miter lim="800000"/>
            <a:headEnd/>
            <a:tailEnd/>
          </a:ln>
        </p:spPr>
        <p:txBody>
          <a:bodyPr>
            <a:spAutoFit/>
          </a:bodyPr>
          <a:lstStyle/>
          <a:p>
            <a:r>
              <a:rPr lang="en-US" i="1">
                <a:solidFill>
                  <a:srgbClr val="1A0995"/>
                </a:solidFill>
              </a:rPr>
              <a:t>Ba quân khí mạnh nuốt trôi trâu.”</a:t>
            </a:r>
          </a:p>
        </p:txBody>
      </p:sp>
      <p:sp>
        <p:nvSpPr>
          <p:cNvPr id="22535" name="TextBox 12"/>
          <p:cNvSpPr txBox="1">
            <a:spLocks noChangeArrowheads="1"/>
          </p:cNvSpPr>
          <p:nvPr/>
        </p:nvSpPr>
        <p:spPr bwMode="auto">
          <a:xfrm>
            <a:off x="381000" y="1838325"/>
            <a:ext cx="1600200" cy="523875"/>
          </a:xfrm>
          <a:prstGeom prst="rect">
            <a:avLst/>
          </a:prstGeom>
          <a:noFill/>
          <a:ln w="9525">
            <a:noFill/>
            <a:miter lim="800000"/>
            <a:headEnd/>
            <a:tailEnd/>
          </a:ln>
        </p:spPr>
        <p:txBody>
          <a:bodyPr>
            <a:spAutoFit/>
          </a:bodyPr>
          <a:lstStyle/>
          <a:p>
            <a:r>
              <a:rPr lang="en-US" u="sng">
                <a:solidFill>
                  <a:srgbClr val="FF0000"/>
                </a:solidFill>
              </a:rPr>
              <a:t>Phiên âm</a:t>
            </a:r>
          </a:p>
        </p:txBody>
      </p:sp>
      <p:sp>
        <p:nvSpPr>
          <p:cNvPr id="22536" name="TextBox 13"/>
          <p:cNvSpPr txBox="1">
            <a:spLocks noChangeArrowheads="1"/>
          </p:cNvSpPr>
          <p:nvPr/>
        </p:nvSpPr>
        <p:spPr bwMode="auto">
          <a:xfrm>
            <a:off x="381000" y="4953000"/>
            <a:ext cx="1828800" cy="523875"/>
          </a:xfrm>
          <a:prstGeom prst="rect">
            <a:avLst/>
          </a:prstGeom>
          <a:noFill/>
          <a:ln w="9525">
            <a:noFill/>
            <a:miter lim="800000"/>
            <a:headEnd/>
            <a:tailEnd/>
          </a:ln>
        </p:spPr>
        <p:txBody>
          <a:bodyPr>
            <a:spAutoFit/>
          </a:bodyPr>
          <a:lstStyle/>
          <a:p>
            <a:r>
              <a:rPr lang="en-US" u="sng">
                <a:solidFill>
                  <a:srgbClr val="FF0000"/>
                </a:solidFill>
              </a:rPr>
              <a:t>Dịch thơ</a:t>
            </a:r>
          </a:p>
        </p:txBody>
      </p:sp>
      <p:sp>
        <p:nvSpPr>
          <p:cNvPr id="22537" name="TextBox 14"/>
          <p:cNvSpPr txBox="1">
            <a:spLocks noChangeArrowheads="1"/>
          </p:cNvSpPr>
          <p:nvPr/>
        </p:nvSpPr>
        <p:spPr bwMode="auto">
          <a:xfrm>
            <a:off x="304800" y="3276600"/>
            <a:ext cx="2057400" cy="523875"/>
          </a:xfrm>
          <a:prstGeom prst="rect">
            <a:avLst/>
          </a:prstGeom>
          <a:noFill/>
          <a:ln w="9525">
            <a:noFill/>
            <a:miter lim="800000"/>
            <a:headEnd/>
            <a:tailEnd/>
          </a:ln>
        </p:spPr>
        <p:txBody>
          <a:bodyPr>
            <a:spAutoFit/>
          </a:bodyPr>
          <a:lstStyle/>
          <a:p>
            <a:r>
              <a:rPr lang="en-US" u="sng">
                <a:solidFill>
                  <a:srgbClr val="FF0000"/>
                </a:solidFill>
              </a:rPr>
              <a:t>Dịch nghĩa</a:t>
            </a:r>
          </a:p>
        </p:txBody>
      </p:sp>
      <p:sp>
        <p:nvSpPr>
          <p:cNvPr id="16" name="TextBox 9"/>
          <p:cNvSpPr txBox="1">
            <a:spLocks noChangeArrowheads="1"/>
          </p:cNvSpPr>
          <p:nvPr/>
        </p:nvSpPr>
        <p:spPr bwMode="auto">
          <a:xfrm>
            <a:off x="381000" y="685800"/>
            <a:ext cx="8915400" cy="1077913"/>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Hình tượng con người và quân đội thời nhà Trần </a:t>
            </a:r>
            <a:r>
              <a:rPr lang="en-US" sz="3200" b="1">
                <a:solidFill>
                  <a:srgbClr val="FF00FF"/>
                </a:solidFill>
              </a:rPr>
              <a:t>(hai câu đầu):</a:t>
            </a:r>
          </a:p>
        </p:txBody>
      </p:sp>
      <p:sp>
        <p:nvSpPr>
          <p:cNvPr id="18" name="TextBox 17"/>
          <p:cNvSpPr txBox="1">
            <a:spLocks noChangeArrowheads="1"/>
          </p:cNvSpPr>
          <p:nvPr/>
        </p:nvSpPr>
        <p:spPr bwMode="auto">
          <a:xfrm>
            <a:off x="1905000" y="2219325"/>
            <a:ext cx="2895600" cy="523875"/>
          </a:xfrm>
          <a:prstGeom prst="rect">
            <a:avLst/>
          </a:prstGeom>
          <a:noFill/>
          <a:ln w="9525">
            <a:noFill/>
            <a:miter lim="800000"/>
            <a:headEnd/>
            <a:tailEnd/>
          </a:ln>
        </p:spPr>
        <p:txBody>
          <a:bodyPr>
            <a:spAutoFit/>
          </a:bodyPr>
          <a:lstStyle/>
          <a:p>
            <a:r>
              <a:rPr lang="en-US" i="1">
                <a:solidFill>
                  <a:srgbClr val="0000FF"/>
                </a:solidFill>
              </a:rPr>
              <a:t>“Hoành sóc</a:t>
            </a:r>
            <a:endParaRPr lang="en-US"/>
          </a:p>
        </p:txBody>
      </p:sp>
      <p:sp>
        <p:nvSpPr>
          <p:cNvPr id="22540" name="TextBox 18"/>
          <p:cNvSpPr txBox="1">
            <a:spLocks noChangeArrowheads="1"/>
          </p:cNvSpPr>
          <p:nvPr/>
        </p:nvSpPr>
        <p:spPr bwMode="auto">
          <a:xfrm>
            <a:off x="3733800" y="2246313"/>
            <a:ext cx="3429000" cy="954087"/>
          </a:xfrm>
          <a:prstGeom prst="rect">
            <a:avLst/>
          </a:prstGeom>
          <a:noFill/>
          <a:ln w="9525">
            <a:noFill/>
            <a:miter lim="800000"/>
            <a:headEnd/>
            <a:tailEnd/>
          </a:ln>
        </p:spPr>
        <p:txBody>
          <a:bodyPr>
            <a:spAutoFit/>
          </a:bodyPr>
          <a:lstStyle/>
          <a:p>
            <a:r>
              <a:rPr lang="en-US" i="1">
                <a:solidFill>
                  <a:srgbClr val="0000FF"/>
                </a:solidFill>
              </a:rPr>
              <a:t>giang sơn kháp kỉ thu,</a:t>
            </a:r>
          </a:p>
          <a:p>
            <a:endParaRPr lang="en-US"/>
          </a:p>
        </p:txBody>
      </p:sp>
      <p:sp>
        <p:nvSpPr>
          <p:cNvPr id="22541" name="TextBox 19"/>
          <p:cNvSpPr txBox="1">
            <a:spLocks noChangeArrowheads="1"/>
          </p:cNvSpPr>
          <p:nvPr/>
        </p:nvSpPr>
        <p:spPr bwMode="auto">
          <a:xfrm>
            <a:off x="1981200" y="5343525"/>
            <a:ext cx="2209800" cy="523875"/>
          </a:xfrm>
          <a:prstGeom prst="rect">
            <a:avLst/>
          </a:prstGeom>
          <a:noFill/>
          <a:ln w="9525">
            <a:noFill/>
            <a:miter lim="800000"/>
            <a:headEnd/>
            <a:tailEnd/>
          </a:ln>
        </p:spPr>
        <p:txBody>
          <a:bodyPr>
            <a:spAutoFit/>
          </a:bodyPr>
          <a:lstStyle/>
          <a:p>
            <a:r>
              <a:rPr lang="en-US" i="1">
                <a:solidFill>
                  <a:srgbClr val="1A0995"/>
                </a:solidFill>
              </a:rPr>
              <a:t>“Múa giáo</a:t>
            </a:r>
            <a:endParaRPr lang="en-US"/>
          </a:p>
        </p:txBody>
      </p:sp>
      <p:sp>
        <p:nvSpPr>
          <p:cNvPr id="22542" name="TextBox 20"/>
          <p:cNvSpPr txBox="1">
            <a:spLocks noChangeArrowheads="1"/>
          </p:cNvSpPr>
          <p:nvPr/>
        </p:nvSpPr>
        <p:spPr bwMode="auto">
          <a:xfrm>
            <a:off x="3657600" y="5334000"/>
            <a:ext cx="3657600" cy="523875"/>
          </a:xfrm>
          <a:prstGeom prst="rect">
            <a:avLst/>
          </a:prstGeom>
          <a:noFill/>
          <a:ln w="9525">
            <a:noFill/>
            <a:miter lim="800000"/>
            <a:headEnd/>
            <a:tailEnd/>
          </a:ln>
        </p:spPr>
        <p:txBody>
          <a:bodyPr>
            <a:spAutoFit/>
          </a:bodyPr>
          <a:lstStyle/>
          <a:p>
            <a:r>
              <a:rPr lang="en-US" i="1">
                <a:solidFill>
                  <a:srgbClr val="1A0995"/>
                </a:solidFill>
              </a:rPr>
              <a:t>non sông trải mấy thu,</a:t>
            </a:r>
            <a:endParaRPr lang="en-US"/>
          </a:p>
        </p:txBody>
      </p:sp>
      <p:sp>
        <p:nvSpPr>
          <p:cNvPr id="22" name="TextBox 21"/>
          <p:cNvSpPr txBox="1">
            <a:spLocks noChangeArrowheads="1"/>
          </p:cNvSpPr>
          <p:nvPr/>
        </p:nvSpPr>
        <p:spPr bwMode="auto">
          <a:xfrm>
            <a:off x="2135188" y="2743200"/>
            <a:ext cx="1598612" cy="523875"/>
          </a:xfrm>
          <a:prstGeom prst="rect">
            <a:avLst/>
          </a:prstGeom>
          <a:noFill/>
          <a:ln w="9525">
            <a:noFill/>
            <a:miter lim="800000"/>
            <a:headEnd/>
            <a:tailEnd/>
          </a:ln>
        </p:spPr>
        <p:txBody>
          <a:bodyPr wrap="none">
            <a:spAutoFit/>
          </a:bodyPr>
          <a:lstStyle/>
          <a:p>
            <a:r>
              <a:rPr lang="en-US" i="1">
                <a:solidFill>
                  <a:srgbClr val="0000FF"/>
                </a:solidFill>
              </a:rPr>
              <a:t>Tam quân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18"/>
                                        </p:tgtEl>
                                        <p:attrNameLst>
                                          <p:attrName>style.color</p:attrName>
                                        </p:attrNameLst>
                                      </p:cBhvr>
                                      <p:to>
                                        <p:clrVal>
                                          <a:schemeClr val="accent2"/>
                                        </p:clrVal>
                                      </p:to>
                                    </p:set>
                                    <p:set>
                                      <p:cBhvr>
                                        <p:cTn id="13" dur="500" autoRev="1" fill="hold"/>
                                        <p:tgtEl>
                                          <p:spTgt spid="18"/>
                                        </p:tgtEl>
                                        <p:attrNameLst>
                                          <p:attrName>fillcolor</p:attrName>
                                        </p:attrNameLst>
                                      </p:cBhvr>
                                      <p:to>
                                        <p:clrVal>
                                          <a:schemeClr val="accent2"/>
                                        </p:clrVal>
                                      </p:to>
                                    </p:set>
                                    <p:set>
                                      <p:cBhvr>
                                        <p:cTn id="14" dur="500" autoRev="1" fill="hold"/>
                                        <p:tgtEl>
                                          <p:spTgt spid="18"/>
                                        </p:tgtEl>
                                        <p:attrNameLst>
                                          <p:attrName>fill.type</p:attrName>
                                        </p:attrNameLst>
                                      </p:cBhvr>
                                      <p:to>
                                        <p:strVal val="solid"/>
                                      </p:to>
                                    </p:set>
                                  </p:childTnLst>
                                </p:cTn>
                              </p:par>
                              <p:par>
                                <p:cTn id="15" presetID="18" presetClass="emph" presetSubtype="0" fill="hold" grpId="1" nodeType="withEffect">
                                  <p:stCondLst>
                                    <p:cond delay="0"/>
                                  </p:stCondLst>
                                  <p:iterate type="lt">
                                    <p:tmPct val="4000"/>
                                  </p:iterate>
                                  <p:childTnLst>
                                    <p:set>
                                      <p:cBhvr override="childStyle">
                                        <p:cTn id="16" dur="500" fill="hold"/>
                                        <p:tgtEl>
                                          <p:spTgt spid="18"/>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0" presetClass="emph" presetSubtype="0" fill="hold" grpId="0" nodeType="clickEffect">
                                  <p:stCondLst>
                                    <p:cond delay="0"/>
                                  </p:stCondLst>
                                  <p:iterate type="lt">
                                    <p:tmPct val="10000"/>
                                  </p:iterate>
                                  <p:childTnLst>
                                    <p:set>
                                      <p:cBhvr override="childStyle">
                                        <p:cTn id="20" dur="500" autoRev="1" fill="hold"/>
                                        <p:tgtEl>
                                          <p:spTgt spid="22"/>
                                        </p:tgtEl>
                                        <p:attrNameLst>
                                          <p:attrName>style.color</p:attrName>
                                        </p:attrNameLst>
                                      </p:cBhvr>
                                      <p:to>
                                        <p:clrVal>
                                          <a:schemeClr val="accent2"/>
                                        </p:clrVal>
                                      </p:to>
                                    </p:set>
                                    <p:set>
                                      <p:cBhvr>
                                        <p:cTn id="21" dur="500" autoRev="1" fill="hold"/>
                                        <p:tgtEl>
                                          <p:spTgt spid="22"/>
                                        </p:tgtEl>
                                        <p:attrNameLst>
                                          <p:attrName>fillcolor</p:attrName>
                                        </p:attrNameLst>
                                      </p:cBhvr>
                                      <p:to>
                                        <p:clrVal>
                                          <a:schemeClr val="accent2"/>
                                        </p:clrVal>
                                      </p:to>
                                    </p:set>
                                    <p:set>
                                      <p:cBhvr>
                                        <p:cTn id="22" dur="500" autoRev="1" fill="hold"/>
                                        <p:tgtEl>
                                          <p:spTgt spid="22"/>
                                        </p:tgtEl>
                                        <p:attrNameLst>
                                          <p:attrName>fill.type</p:attrName>
                                        </p:attrNameLst>
                                      </p:cBhvr>
                                      <p:to>
                                        <p:strVal val="solid"/>
                                      </p:to>
                                    </p:set>
                                  </p:childTnLst>
                                </p:cTn>
                              </p:par>
                              <p:par>
                                <p:cTn id="23" presetID="18" presetClass="emph" presetSubtype="0" fill="hold" grpId="1" nodeType="withEffect">
                                  <p:stCondLst>
                                    <p:cond delay="0"/>
                                  </p:stCondLst>
                                  <p:iterate type="lt">
                                    <p:tmPct val="4000"/>
                                  </p:iterate>
                                  <p:childTnLst>
                                    <p:set>
                                      <p:cBhvr override="childStyle">
                                        <p:cTn id="24" dur="500" fill="hold"/>
                                        <p:tgtEl>
                                          <p:spTgt spid="2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8" grpId="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2"/>
          <p:cNvGrpSpPr>
            <a:grpSpLocks/>
          </p:cNvGrpSpPr>
          <p:nvPr/>
        </p:nvGrpSpPr>
        <p:grpSpPr bwMode="auto">
          <a:xfrm>
            <a:off x="0" y="-76200"/>
            <a:ext cx="9144000" cy="6858000"/>
            <a:chOff x="0" y="0"/>
            <a:chExt cx="9144000" cy="6858000"/>
          </a:xfrm>
        </p:grpSpPr>
        <p:pic>
          <p:nvPicPr>
            <p:cNvPr id="23566"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3567"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3568"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3569"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3555" name="TextBox 8"/>
          <p:cNvSpPr txBox="1">
            <a:spLocks noChangeArrowheads="1"/>
          </p:cNvSpPr>
          <p:nvPr/>
        </p:nvSpPr>
        <p:spPr bwMode="auto">
          <a:xfrm>
            <a:off x="228600" y="1524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3556" name="TextBox 9"/>
          <p:cNvSpPr txBox="1">
            <a:spLocks noChangeArrowheads="1"/>
          </p:cNvSpPr>
          <p:nvPr/>
        </p:nvSpPr>
        <p:spPr bwMode="auto">
          <a:xfrm>
            <a:off x="381000" y="685800"/>
            <a:ext cx="8915400" cy="1077913"/>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Hình tượng con người và quân đội thời nhà Trần </a:t>
            </a:r>
            <a:r>
              <a:rPr lang="en-US" sz="3200" b="1">
                <a:solidFill>
                  <a:srgbClr val="FF00FF"/>
                </a:solidFill>
              </a:rPr>
              <a:t>(hai câu đầu):</a:t>
            </a:r>
          </a:p>
        </p:txBody>
      </p:sp>
      <p:sp>
        <p:nvSpPr>
          <p:cNvPr id="23557" name="TextBox 10"/>
          <p:cNvSpPr txBox="1">
            <a:spLocks noChangeArrowheads="1"/>
          </p:cNvSpPr>
          <p:nvPr/>
        </p:nvSpPr>
        <p:spPr bwMode="auto">
          <a:xfrm>
            <a:off x="381000" y="1838325"/>
            <a:ext cx="1600200" cy="523875"/>
          </a:xfrm>
          <a:prstGeom prst="rect">
            <a:avLst/>
          </a:prstGeom>
          <a:noFill/>
          <a:ln w="9525">
            <a:noFill/>
            <a:miter lim="800000"/>
            <a:headEnd/>
            <a:tailEnd/>
          </a:ln>
        </p:spPr>
        <p:txBody>
          <a:bodyPr>
            <a:spAutoFit/>
          </a:bodyPr>
          <a:lstStyle/>
          <a:p>
            <a:r>
              <a:rPr lang="en-US" u="sng">
                <a:solidFill>
                  <a:srgbClr val="FF0000"/>
                </a:solidFill>
              </a:rPr>
              <a:t>Phiên âm</a:t>
            </a:r>
          </a:p>
        </p:txBody>
      </p:sp>
      <p:sp>
        <p:nvSpPr>
          <p:cNvPr id="12" name="TextBox 11"/>
          <p:cNvSpPr txBox="1">
            <a:spLocks noChangeArrowheads="1"/>
          </p:cNvSpPr>
          <p:nvPr/>
        </p:nvSpPr>
        <p:spPr bwMode="auto">
          <a:xfrm>
            <a:off x="1905000" y="2219325"/>
            <a:ext cx="2895600" cy="523875"/>
          </a:xfrm>
          <a:prstGeom prst="rect">
            <a:avLst/>
          </a:prstGeom>
          <a:noFill/>
          <a:ln w="9525">
            <a:noFill/>
            <a:miter lim="800000"/>
            <a:headEnd/>
            <a:tailEnd/>
          </a:ln>
        </p:spPr>
        <p:txBody>
          <a:bodyPr>
            <a:spAutoFit/>
          </a:bodyPr>
          <a:lstStyle/>
          <a:p>
            <a:r>
              <a:rPr lang="en-US" b="1" i="1">
                <a:solidFill>
                  <a:srgbClr val="0000FF"/>
                </a:solidFill>
              </a:rPr>
              <a:t>“Hoành sóc</a:t>
            </a:r>
            <a:endParaRPr lang="en-US" b="1"/>
          </a:p>
        </p:txBody>
      </p:sp>
      <p:sp>
        <p:nvSpPr>
          <p:cNvPr id="23559" name="TextBox 12"/>
          <p:cNvSpPr txBox="1">
            <a:spLocks noChangeArrowheads="1"/>
          </p:cNvSpPr>
          <p:nvPr/>
        </p:nvSpPr>
        <p:spPr bwMode="auto">
          <a:xfrm>
            <a:off x="3733800" y="2209800"/>
            <a:ext cx="4724400" cy="954088"/>
          </a:xfrm>
          <a:prstGeom prst="rect">
            <a:avLst/>
          </a:prstGeom>
          <a:noFill/>
          <a:ln w="9525">
            <a:noFill/>
            <a:miter lim="800000"/>
            <a:headEnd/>
            <a:tailEnd/>
          </a:ln>
        </p:spPr>
        <p:txBody>
          <a:bodyPr>
            <a:spAutoFit/>
          </a:bodyPr>
          <a:lstStyle/>
          <a:p>
            <a:r>
              <a:rPr lang="en-US" b="1" i="1">
                <a:solidFill>
                  <a:srgbClr val="0000FF"/>
                </a:solidFill>
              </a:rPr>
              <a:t>giang sơn kháp kỉ thu,</a:t>
            </a:r>
          </a:p>
          <a:p>
            <a:endParaRPr lang="en-US" b="1"/>
          </a:p>
        </p:txBody>
      </p:sp>
      <p:sp>
        <p:nvSpPr>
          <p:cNvPr id="23560" name="TextBox 14"/>
          <p:cNvSpPr txBox="1">
            <a:spLocks noChangeArrowheads="1"/>
          </p:cNvSpPr>
          <p:nvPr/>
        </p:nvSpPr>
        <p:spPr bwMode="auto">
          <a:xfrm>
            <a:off x="2135188" y="2743200"/>
            <a:ext cx="1677987" cy="523875"/>
          </a:xfrm>
          <a:prstGeom prst="rect">
            <a:avLst/>
          </a:prstGeom>
          <a:noFill/>
          <a:ln w="9525">
            <a:noFill/>
            <a:miter lim="800000"/>
            <a:headEnd/>
            <a:tailEnd/>
          </a:ln>
        </p:spPr>
        <p:txBody>
          <a:bodyPr wrap="none">
            <a:spAutoFit/>
          </a:bodyPr>
          <a:lstStyle/>
          <a:p>
            <a:r>
              <a:rPr lang="en-US" b="1" i="1">
                <a:solidFill>
                  <a:srgbClr val="0000FF"/>
                </a:solidFill>
              </a:rPr>
              <a:t>Tam quân</a:t>
            </a:r>
            <a:endParaRPr lang="en-US" b="1"/>
          </a:p>
        </p:txBody>
      </p:sp>
      <p:sp>
        <p:nvSpPr>
          <p:cNvPr id="23561" name="TextBox 19"/>
          <p:cNvSpPr txBox="1">
            <a:spLocks noChangeArrowheads="1"/>
          </p:cNvSpPr>
          <p:nvPr/>
        </p:nvSpPr>
        <p:spPr bwMode="auto">
          <a:xfrm>
            <a:off x="3657600" y="2743200"/>
            <a:ext cx="3429000" cy="523875"/>
          </a:xfrm>
          <a:prstGeom prst="rect">
            <a:avLst/>
          </a:prstGeom>
          <a:noFill/>
          <a:ln w="9525">
            <a:noFill/>
            <a:miter lim="800000"/>
            <a:headEnd/>
            <a:tailEnd/>
          </a:ln>
        </p:spPr>
        <p:txBody>
          <a:bodyPr>
            <a:spAutoFit/>
          </a:bodyPr>
          <a:lstStyle/>
          <a:p>
            <a:r>
              <a:rPr lang="en-US" b="1" i="1">
                <a:solidFill>
                  <a:srgbClr val="0000FF"/>
                </a:solidFill>
              </a:rPr>
              <a:t>tì hổ khí thôn ngưu.”</a:t>
            </a:r>
          </a:p>
        </p:txBody>
      </p:sp>
      <p:sp>
        <p:nvSpPr>
          <p:cNvPr id="23562" name="TextBox 17"/>
          <p:cNvSpPr txBox="1">
            <a:spLocks noChangeArrowheads="1"/>
          </p:cNvSpPr>
          <p:nvPr/>
        </p:nvSpPr>
        <p:spPr bwMode="auto">
          <a:xfrm>
            <a:off x="457200" y="3505200"/>
            <a:ext cx="1828800" cy="523875"/>
          </a:xfrm>
          <a:prstGeom prst="rect">
            <a:avLst/>
          </a:prstGeom>
          <a:noFill/>
          <a:ln w="9525">
            <a:noFill/>
            <a:miter lim="800000"/>
            <a:headEnd/>
            <a:tailEnd/>
          </a:ln>
        </p:spPr>
        <p:txBody>
          <a:bodyPr>
            <a:spAutoFit/>
          </a:bodyPr>
          <a:lstStyle/>
          <a:p>
            <a:r>
              <a:rPr lang="en-US" u="sng">
                <a:solidFill>
                  <a:srgbClr val="FF0000"/>
                </a:solidFill>
              </a:rPr>
              <a:t>Dịch thơ</a:t>
            </a:r>
          </a:p>
        </p:txBody>
      </p:sp>
      <p:sp>
        <p:nvSpPr>
          <p:cNvPr id="19" name="TextBox 18"/>
          <p:cNvSpPr txBox="1">
            <a:spLocks noChangeArrowheads="1"/>
          </p:cNvSpPr>
          <p:nvPr/>
        </p:nvSpPr>
        <p:spPr bwMode="auto">
          <a:xfrm>
            <a:off x="2133600" y="4114800"/>
            <a:ext cx="2209800" cy="523875"/>
          </a:xfrm>
          <a:prstGeom prst="rect">
            <a:avLst/>
          </a:prstGeom>
          <a:noFill/>
          <a:ln w="9525">
            <a:noFill/>
            <a:miter lim="800000"/>
            <a:headEnd/>
            <a:tailEnd/>
          </a:ln>
        </p:spPr>
        <p:txBody>
          <a:bodyPr>
            <a:spAutoFit/>
          </a:bodyPr>
          <a:lstStyle/>
          <a:p>
            <a:r>
              <a:rPr lang="en-US" b="1" i="1">
                <a:solidFill>
                  <a:srgbClr val="1A0995"/>
                </a:solidFill>
              </a:rPr>
              <a:t>“Múa giáo</a:t>
            </a:r>
            <a:endParaRPr lang="en-US" b="1"/>
          </a:p>
        </p:txBody>
      </p:sp>
      <p:sp>
        <p:nvSpPr>
          <p:cNvPr id="23564" name="TextBox 19"/>
          <p:cNvSpPr txBox="1">
            <a:spLocks noChangeArrowheads="1"/>
          </p:cNvSpPr>
          <p:nvPr/>
        </p:nvSpPr>
        <p:spPr bwMode="auto">
          <a:xfrm>
            <a:off x="3810000" y="4114800"/>
            <a:ext cx="3657600" cy="523875"/>
          </a:xfrm>
          <a:prstGeom prst="rect">
            <a:avLst/>
          </a:prstGeom>
          <a:noFill/>
          <a:ln w="9525">
            <a:noFill/>
            <a:miter lim="800000"/>
            <a:headEnd/>
            <a:tailEnd/>
          </a:ln>
        </p:spPr>
        <p:txBody>
          <a:bodyPr>
            <a:spAutoFit/>
          </a:bodyPr>
          <a:lstStyle/>
          <a:p>
            <a:r>
              <a:rPr lang="en-US" b="1" i="1">
                <a:solidFill>
                  <a:srgbClr val="1A0995"/>
                </a:solidFill>
              </a:rPr>
              <a:t>non sông trải mấy thu,</a:t>
            </a:r>
            <a:endParaRPr lang="en-US" b="1"/>
          </a:p>
        </p:txBody>
      </p:sp>
      <p:sp>
        <p:nvSpPr>
          <p:cNvPr id="23565" name="TextBox 21"/>
          <p:cNvSpPr txBox="1">
            <a:spLocks noChangeArrowheads="1"/>
          </p:cNvSpPr>
          <p:nvPr/>
        </p:nvSpPr>
        <p:spPr bwMode="auto">
          <a:xfrm>
            <a:off x="2133600" y="4648200"/>
            <a:ext cx="5486400" cy="523875"/>
          </a:xfrm>
          <a:prstGeom prst="rect">
            <a:avLst/>
          </a:prstGeom>
          <a:noFill/>
          <a:ln w="9525">
            <a:noFill/>
            <a:miter lim="800000"/>
            <a:headEnd/>
            <a:tailEnd/>
          </a:ln>
        </p:spPr>
        <p:txBody>
          <a:bodyPr>
            <a:spAutoFit/>
          </a:bodyPr>
          <a:lstStyle/>
          <a:p>
            <a:r>
              <a:rPr lang="en-US" b="1" i="1">
                <a:solidFill>
                  <a:srgbClr val="1A0995"/>
                </a:solidFill>
              </a:rPr>
              <a:t>Ba quân khí mạnh nuốt trôi trâu.”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2"/>
                                        </p:tgtEl>
                                        <p:attrNameLst>
                                          <p:attrName>style.color</p:attrName>
                                        </p:attrNameLst>
                                      </p:cBhvr>
                                      <p:to>
                                        <p:clrVal>
                                          <a:schemeClr val="accent2"/>
                                        </p:clrVal>
                                      </p:to>
                                    </p:set>
                                    <p:set>
                                      <p:cBhvr>
                                        <p:cTn id="7" dur="500" autoRev="1" fill="hold"/>
                                        <p:tgtEl>
                                          <p:spTgt spid="12"/>
                                        </p:tgtEl>
                                        <p:attrNameLst>
                                          <p:attrName>fillcolor</p:attrName>
                                        </p:attrNameLst>
                                      </p:cBhvr>
                                      <p:to>
                                        <p:clrVal>
                                          <a:schemeClr val="accent2"/>
                                        </p:clrVal>
                                      </p:to>
                                    </p:set>
                                    <p:set>
                                      <p:cBhvr>
                                        <p:cTn id="8" dur="500" autoRev="1" fill="hold"/>
                                        <p:tgtEl>
                                          <p:spTgt spid="12"/>
                                        </p:tgtEl>
                                        <p:attrNameLst>
                                          <p:attrName>fill.type</p:attrName>
                                        </p:attrNameLst>
                                      </p:cBhvr>
                                      <p:to>
                                        <p:strVal val="solid"/>
                                      </p:to>
                                    </p:set>
                                  </p:childTnLst>
                                </p:cTn>
                              </p:par>
                              <p:par>
                                <p:cTn id="9" presetID="18" presetClass="emph" presetSubtype="0" fill="hold" grpId="1" nodeType="withEffect">
                                  <p:stCondLst>
                                    <p:cond delay="0"/>
                                  </p:stCondLst>
                                  <p:iterate type="lt">
                                    <p:tmPct val="4000"/>
                                  </p:iterate>
                                  <p:childTnLst>
                                    <p:set>
                                      <p:cBhvr override="childStyle">
                                        <p:cTn id="10" dur="500" fill="hold"/>
                                        <p:tgtEl>
                                          <p:spTgt spid="12"/>
                                        </p:tgtEl>
                                        <p:attrNameLst>
                                          <p:attrName>style.textDecorationUnderline</p:attrName>
                                        </p:attrNameLst>
                                      </p:cBhvr>
                                      <p:to>
                                        <p:strVal val="true"/>
                                      </p:to>
                                    </p:set>
                                  </p:childTnLst>
                                </p:cTn>
                              </p:par>
                              <p:par>
                                <p:cTn id="11" presetID="20" presetClass="emph" presetSubtype="0" fill="hold" grpId="0" nodeType="withEffect">
                                  <p:stCondLst>
                                    <p:cond delay="0"/>
                                  </p:stCondLst>
                                  <p:iterate type="lt">
                                    <p:tmPct val="10000"/>
                                  </p:iterate>
                                  <p:childTnLst>
                                    <p:set>
                                      <p:cBhvr override="childStyle">
                                        <p:cTn id="12" dur="500" autoRev="1" fill="hold"/>
                                        <p:tgtEl>
                                          <p:spTgt spid="19"/>
                                        </p:tgtEl>
                                        <p:attrNameLst>
                                          <p:attrName>style.color</p:attrName>
                                        </p:attrNameLst>
                                      </p:cBhvr>
                                      <p:to>
                                        <p:clrVal>
                                          <a:schemeClr val="accent2"/>
                                        </p:clrVal>
                                      </p:to>
                                    </p:set>
                                    <p:set>
                                      <p:cBhvr>
                                        <p:cTn id="13" dur="500" autoRev="1" fill="hold"/>
                                        <p:tgtEl>
                                          <p:spTgt spid="19"/>
                                        </p:tgtEl>
                                        <p:attrNameLst>
                                          <p:attrName>fillcolor</p:attrName>
                                        </p:attrNameLst>
                                      </p:cBhvr>
                                      <p:to>
                                        <p:clrVal>
                                          <a:schemeClr val="accent2"/>
                                        </p:clrVal>
                                      </p:to>
                                    </p:set>
                                    <p:set>
                                      <p:cBhvr>
                                        <p:cTn id="14" dur="500" autoRev="1" fill="hold"/>
                                        <p:tgtEl>
                                          <p:spTgt spid="19"/>
                                        </p:tgtEl>
                                        <p:attrNameLst>
                                          <p:attrName>fill.type</p:attrName>
                                        </p:attrNameLst>
                                      </p:cBhvr>
                                      <p:to>
                                        <p:strVal val="solid"/>
                                      </p:to>
                                    </p:set>
                                  </p:childTnLst>
                                </p:cTn>
                              </p:par>
                              <p:par>
                                <p:cTn id="15" presetID="18" presetClass="emph" presetSubtype="0" fill="hold" grpId="1" nodeType="withEffect">
                                  <p:stCondLst>
                                    <p:cond delay="0"/>
                                  </p:stCondLst>
                                  <p:iterate type="lt">
                                    <p:tmPct val="4000"/>
                                  </p:iterate>
                                  <p:childTnLst>
                                    <p:set>
                                      <p:cBhvr override="childStyle">
                                        <p:cTn id="16" dur="500" fill="hold"/>
                                        <p:tgtEl>
                                          <p:spTgt spid="1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9"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52"/>
          <p:cNvGrpSpPr>
            <a:grpSpLocks/>
          </p:cNvGrpSpPr>
          <p:nvPr/>
        </p:nvGrpSpPr>
        <p:grpSpPr bwMode="auto">
          <a:xfrm>
            <a:off x="0" y="-76200"/>
            <a:ext cx="9144000" cy="6858000"/>
            <a:chOff x="0" y="0"/>
            <a:chExt cx="9144000" cy="6858000"/>
          </a:xfrm>
        </p:grpSpPr>
        <p:pic>
          <p:nvPicPr>
            <p:cNvPr id="24580"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4581"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4582"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4583"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pic>
        <p:nvPicPr>
          <p:cNvPr id="24579" name="Picture 13" descr="ngoquyen"/>
          <p:cNvPicPr>
            <a:picLocks noChangeAspect="1" noChangeArrowheads="1"/>
          </p:cNvPicPr>
          <p:nvPr/>
        </p:nvPicPr>
        <p:blipFill>
          <a:blip r:embed="rId6" cstate="print"/>
          <a:srcRect/>
          <a:stretch>
            <a:fillRect/>
          </a:stretch>
        </p:blipFill>
        <p:spPr bwMode="auto">
          <a:xfrm>
            <a:off x="228600" y="228600"/>
            <a:ext cx="8610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76400" y="954088"/>
            <a:ext cx="7086600" cy="646112"/>
          </a:xfrm>
          <a:prstGeom prst="rect">
            <a:avLst/>
          </a:prstGeom>
          <a:noFill/>
          <a:ln w="9525">
            <a:noFill/>
            <a:miter lim="800000"/>
            <a:headEnd/>
            <a:tailEnd/>
          </a:ln>
        </p:spPr>
        <p:txBody>
          <a:bodyPr>
            <a:spAutoFit/>
          </a:bodyPr>
          <a:lstStyle/>
          <a:p>
            <a:r>
              <a:rPr lang="en-US" sz="3600" b="1" dirty="0">
                <a:solidFill>
                  <a:srgbClr val="0000CC"/>
                </a:solidFill>
              </a:rPr>
              <a:t>Theo </a:t>
            </a:r>
            <a:r>
              <a:rPr lang="en-US" sz="3600" b="1" dirty="0" err="1">
                <a:solidFill>
                  <a:srgbClr val="0000CC"/>
                </a:solidFill>
              </a:rPr>
              <a:t>cách</a:t>
            </a:r>
            <a:r>
              <a:rPr lang="en-US" sz="3600" b="1" dirty="0">
                <a:solidFill>
                  <a:srgbClr val="0000CC"/>
                </a:solidFill>
              </a:rPr>
              <a:t> </a:t>
            </a:r>
            <a:r>
              <a:rPr lang="en-US" sz="3600" b="1" dirty="0" err="1">
                <a:solidFill>
                  <a:srgbClr val="0000CC"/>
                </a:solidFill>
              </a:rPr>
              <a:t>chiết</a:t>
            </a:r>
            <a:r>
              <a:rPr lang="en-US" sz="3600" b="1" dirty="0">
                <a:solidFill>
                  <a:srgbClr val="0000CC"/>
                </a:solidFill>
              </a:rPr>
              <a:t> </a:t>
            </a:r>
            <a:r>
              <a:rPr lang="en-US" sz="3600" b="1" dirty="0" err="1">
                <a:solidFill>
                  <a:srgbClr val="0000CC"/>
                </a:solidFill>
              </a:rPr>
              <a:t>tư</a:t>
            </a:r>
            <a:r>
              <a:rPr lang="en-US" sz="3600" b="1" dirty="0">
                <a:solidFill>
                  <a:srgbClr val="0000CC"/>
                </a:solidFill>
              </a:rPr>
              <a:t>̣ </a:t>
            </a:r>
            <a:r>
              <a:rPr lang="en-US" sz="3600" b="1" dirty="0" err="1">
                <a:solidFill>
                  <a:srgbClr val="0000CC"/>
                </a:solidFill>
              </a:rPr>
              <a:t>tiếng</a:t>
            </a:r>
            <a:r>
              <a:rPr lang="en-US" sz="3600" b="1" dirty="0">
                <a:solidFill>
                  <a:srgbClr val="0000CC"/>
                </a:solidFill>
              </a:rPr>
              <a:t> </a:t>
            </a:r>
            <a:r>
              <a:rPr lang="en-US" sz="3600" b="1" dirty="0" err="1">
                <a:solidFill>
                  <a:srgbClr val="0000CC"/>
                </a:solidFill>
              </a:rPr>
              <a:t>Hán</a:t>
            </a:r>
            <a:r>
              <a:rPr lang="en-US" sz="3600" b="1" dirty="0">
                <a:solidFill>
                  <a:srgbClr val="0000CC"/>
                </a:solidFill>
              </a:rPr>
              <a:t>:</a:t>
            </a:r>
          </a:p>
        </p:txBody>
      </p:sp>
      <p:grpSp>
        <p:nvGrpSpPr>
          <p:cNvPr id="6147" name="Group 52"/>
          <p:cNvGrpSpPr>
            <a:grpSpLocks/>
          </p:cNvGrpSpPr>
          <p:nvPr/>
        </p:nvGrpSpPr>
        <p:grpSpPr bwMode="auto">
          <a:xfrm>
            <a:off x="0" y="0"/>
            <a:ext cx="9144000" cy="6858000"/>
            <a:chOff x="0" y="0"/>
            <a:chExt cx="9144000" cy="6858000"/>
          </a:xfrm>
        </p:grpSpPr>
        <p:pic>
          <p:nvPicPr>
            <p:cNvPr id="6196"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6197"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6198"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6199"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grpSp>
        <p:nvGrpSpPr>
          <p:cNvPr id="4" name="Group 8"/>
          <p:cNvGrpSpPr>
            <a:grpSpLocks/>
          </p:cNvGrpSpPr>
          <p:nvPr/>
        </p:nvGrpSpPr>
        <p:grpSpPr bwMode="auto">
          <a:xfrm rot="-60000">
            <a:off x="401638" y="1922463"/>
            <a:ext cx="1962150" cy="2301875"/>
            <a:chOff x="2994" y="1251"/>
            <a:chExt cx="1342" cy="2154"/>
          </a:xfrm>
        </p:grpSpPr>
        <p:sp>
          <p:nvSpPr>
            <p:cNvPr id="9" name="Line 9"/>
            <p:cNvSpPr>
              <a:spLocks noChangeShapeType="1"/>
            </p:cNvSpPr>
            <p:nvPr/>
          </p:nvSpPr>
          <p:spPr bwMode="auto">
            <a:xfrm rot="5400000">
              <a:off x="3654" y="1649"/>
              <a:ext cx="0" cy="65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3200" b="1">
                <a:ln w="18000">
                  <a:solidFill>
                    <a:srgbClr val="CC0066"/>
                  </a:solidFill>
                  <a:prstDash val="solid"/>
                  <a:miter lim="800000"/>
                </a:ln>
                <a:noFill/>
                <a:effectLst>
                  <a:outerShdw blurRad="25500" dist="23000" dir="7020000" algn="tl">
                    <a:srgbClr val="000000">
                      <a:alpha val="50000"/>
                    </a:srgbClr>
                  </a:outerShdw>
                </a:effectLst>
              </a:endParaRPr>
            </a:p>
          </p:txBody>
        </p:sp>
        <p:sp>
          <p:nvSpPr>
            <p:cNvPr id="10" name="Freeform 10"/>
            <p:cNvSpPr>
              <a:spLocks/>
            </p:cNvSpPr>
            <p:nvPr/>
          </p:nvSpPr>
          <p:spPr bwMode="auto">
            <a:xfrm>
              <a:off x="2993" y="2372"/>
              <a:ext cx="529" cy="575"/>
            </a:xfrm>
            <a:custGeom>
              <a:avLst/>
              <a:gdLst/>
              <a:ahLst/>
              <a:cxnLst>
                <a:cxn ang="0">
                  <a:pos x="864" y="0"/>
                </a:cxn>
                <a:cxn ang="0">
                  <a:pos x="601" y="376"/>
                </a:cxn>
                <a:cxn ang="0">
                  <a:pos x="288" y="551"/>
                </a:cxn>
                <a:cxn ang="0">
                  <a:pos x="0" y="652"/>
                </a:cxn>
              </a:cxnLst>
              <a:rect l="0" t="0" r="r" b="b"/>
              <a:pathLst>
                <a:path w="864" h="652">
                  <a:moveTo>
                    <a:pt x="864" y="0"/>
                  </a:moveTo>
                  <a:cubicBezTo>
                    <a:pt x="816" y="63"/>
                    <a:pt x="697" y="284"/>
                    <a:pt x="601" y="376"/>
                  </a:cubicBezTo>
                  <a:cubicBezTo>
                    <a:pt x="505" y="468"/>
                    <a:pt x="388" y="505"/>
                    <a:pt x="288" y="551"/>
                  </a:cubicBezTo>
                  <a:cubicBezTo>
                    <a:pt x="188" y="597"/>
                    <a:pt x="60" y="631"/>
                    <a:pt x="0" y="652"/>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11" name="Line 11"/>
            <p:cNvSpPr>
              <a:spLocks noChangeShapeType="1"/>
            </p:cNvSpPr>
            <p:nvPr/>
          </p:nvSpPr>
          <p:spPr bwMode="auto">
            <a:xfrm rot="5400000">
              <a:off x="3645" y="1132"/>
              <a:ext cx="0" cy="784"/>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12" name="Freeform 12"/>
            <p:cNvSpPr>
              <a:spLocks/>
            </p:cNvSpPr>
            <p:nvPr/>
          </p:nvSpPr>
          <p:spPr bwMode="auto">
            <a:xfrm>
              <a:off x="2987" y="1708"/>
              <a:ext cx="1279" cy="3"/>
            </a:xfrm>
            <a:custGeom>
              <a:avLst/>
              <a:gdLst/>
              <a:ahLst/>
              <a:cxnLst>
                <a:cxn ang="0">
                  <a:pos x="1274" y="0"/>
                </a:cxn>
                <a:cxn ang="0">
                  <a:pos x="0" y="2"/>
                </a:cxn>
              </a:cxnLst>
              <a:rect l="0" t="0" r="r" b="b"/>
              <a:pathLst>
                <a:path w="1274" h="2">
                  <a:moveTo>
                    <a:pt x="1274" y="0"/>
                  </a:moveTo>
                  <a:lnTo>
                    <a:pt x="0" y="2"/>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ln>
                  <a:solidFill>
                    <a:schemeClr val="tx1">
                      <a:lumMod val="95000"/>
                      <a:lumOff val="5000"/>
                    </a:schemeClr>
                  </a:solidFill>
                </a:ln>
                <a:solidFill>
                  <a:srgbClr val="FF0000"/>
                </a:solidFill>
              </a:endParaRPr>
            </a:p>
          </p:txBody>
        </p:sp>
        <p:sp>
          <p:nvSpPr>
            <p:cNvPr id="13" name="Freeform 13"/>
            <p:cNvSpPr>
              <a:spLocks/>
            </p:cNvSpPr>
            <p:nvPr/>
          </p:nvSpPr>
          <p:spPr bwMode="auto">
            <a:xfrm>
              <a:off x="3214" y="2186"/>
              <a:ext cx="824" cy="37"/>
            </a:xfrm>
            <a:custGeom>
              <a:avLst/>
              <a:gdLst/>
              <a:ahLst/>
              <a:cxnLst>
                <a:cxn ang="0">
                  <a:pos x="826" y="0"/>
                </a:cxn>
                <a:cxn ang="0">
                  <a:pos x="0" y="35"/>
                </a:cxn>
              </a:cxnLst>
              <a:rect l="0" t="0" r="r" b="b"/>
              <a:pathLst>
                <a:path w="826" h="35">
                  <a:moveTo>
                    <a:pt x="826" y="0"/>
                  </a:moveTo>
                  <a:lnTo>
                    <a:pt x="0" y="35"/>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14" name="Freeform 14"/>
            <p:cNvSpPr>
              <a:spLocks/>
            </p:cNvSpPr>
            <p:nvPr/>
          </p:nvSpPr>
          <p:spPr bwMode="auto">
            <a:xfrm>
              <a:off x="4038" y="1695"/>
              <a:ext cx="139" cy="514"/>
            </a:xfrm>
            <a:custGeom>
              <a:avLst/>
              <a:gdLst/>
              <a:ahLst/>
              <a:cxnLst>
                <a:cxn ang="0">
                  <a:pos x="142" y="0"/>
                </a:cxn>
                <a:cxn ang="0">
                  <a:pos x="139" y="408"/>
                </a:cxn>
                <a:cxn ang="0">
                  <a:pos x="124" y="513"/>
                </a:cxn>
                <a:cxn ang="0">
                  <a:pos x="0" y="463"/>
                </a:cxn>
              </a:cxnLst>
              <a:rect l="0" t="0" r="r" b="b"/>
              <a:pathLst>
                <a:path w="142" h="513">
                  <a:moveTo>
                    <a:pt x="142" y="0"/>
                  </a:moveTo>
                  <a:lnTo>
                    <a:pt x="139" y="408"/>
                  </a:lnTo>
                  <a:lnTo>
                    <a:pt x="124" y="513"/>
                  </a:lnTo>
                  <a:lnTo>
                    <a:pt x="0" y="463"/>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15" name="Freeform 15"/>
            <p:cNvSpPr>
              <a:spLocks/>
            </p:cNvSpPr>
            <p:nvPr/>
          </p:nvSpPr>
          <p:spPr bwMode="auto">
            <a:xfrm>
              <a:off x="3024" y="1695"/>
              <a:ext cx="177" cy="563"/>
            </a:xfrm>
            <a:custGeom>
              <a:avLst/>
              <a:gdLst/>
              <a:ahLst/>
              <a:cxnLst>
                <a:cxn ang="0">
                  <a:pos x="176" y="563"/>
                </a:cxn>
                <a:cxn ang="0">
                  <a:pos x="129" y="373"/>
                </a:cxn>
                <a:cxn ang="0">
                  <a:pos x="72" y="201"/>
                </a:cxn>
                <a:cxn ang="0">
                  <a:pos x="0" y="0"/>
                </a:cxn>
              </a:cxnLst>
              <a:rect l="0" t="0" r="r" b="b"/>
              <a:pathLst>
                <a:path w="176" h="563">
                  <a:moveTo>
                    <a:pt x="176" y="563"/>
                  </a:moveTo>
                  <a:lnTo>
                    <a:pt x="129" y="373"/>
                  </a:lnTo>
                  <a:lnTo>
                    <a:pt x="72" y="201"/>
                  </a:lnTo>
                  <a:lnTo>
                    <a:pt x="0" y="0"/>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grpSp>
          <p:nvGrpSpPr>
            <p:cNvPr id="6189" name="Group 16"/>
            <p:cNvGrpSpPr>
              <a:grpSpLocks/>
            </p:cNvGrpSpPr>
            <p:nvPr/>
          </p:nvGrpSpPr>
          <p:grpSpPr bwMode="auto">
            <a:xfrm rot="-369689">
              <a:off x="3816" y="2331"/>
              <a:ext cx="520" cy="708"/>
              <a:chOff x="6583" y="2273"/>
              <a:chExt cx="841" cy="657"/>
            </a:xfrm>
          </p:grpSpPr>
          <p:sp>
            <p:nvSpPr>
              <p:cNvPr id="21" name="Freeform 17"/>
              <p:cNvSpPr>
                <a:spLocks/>
              </p:cNvSpPr>
              <p:nvPr/>
            </p:nvSpPr>
            <p:spPr bwMode="auto">
              <a:xfrm>
                <a:off x="6590" y="2309"/>
                <a:ext cx="804" cy="619"/>
              </a:xfrm>
              <a:custGeom>
                <a:avLst/>
                <a:gdLst/>
                <a:ahLst/>
                <a:cxnLst>
                  <a:cxn ang="0">
                    <a:pos x="804" y="589"/>
                  </a:cxn>
                  <a:cxn ang="0">
                    <a:pos x="402" y="561"/>
                  </a:cxn>
                  <a:cxn ang="0">
                    <a:pos x="149" y="290"/>
                  </a:cxn>
                  <a:cxn ang="0">
                    <a:pos x="0" y="0"/>
                  </a:cxn>
                </a:cxnLst>
                <a:rect l="0" t="0" r="r" b="b"/>
                <a:pathLst>
                  <a:path w="804" h="611">
                    <a:moveTo>
                      <a:pt x="804" y="589"/>
                    </a:moveTo>
                    <a:cubicBezTo>
                      <a:pt x="736" y="584"/>
                      <a:pt x="511" y="611"/>
                      <a:pt x="402" y="561"/>
                    </a:cubicBezTo>
                    <a:cubicBezTo>
                      <a:pt x="293" y="511"/>
                      <a:pt x="216" y="383"/>
                      <a:pt x="149" y="290"/>
                    </a:cubicBezTo>
                    <a:cubicBezTo>
                      <a:pt x="82" y="197"/>
                      <a:pt x="31" y="60"/>
                      <a:pt x="0" y="0"/>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22" name="Freeform 18"/>
              <p:cNvSpPr>
                <a:spLocks/>
              </p:cNvSpPr>
              <p:nvPr/>
            </p:nvSpPr>
            <p:spPr bwMode="auto">
              <a:xfrm>
                <a:off x="6578" y="2265"/>
                <a:ext cx="841" cy="580"/>
              </a:xfrm>
              <a:custGeom>
                <a:avLst/>
                <a:gdLst/>
                <a:ahLst/>
                <a:cxnLst>
                  <a:cxn ang="0">
                    <a:pos x="841" y="579"/>
                  </a:cxn>
                  <a:cxn ang="0">
                    <a:pos x="421" y="523"/>
                  </a:cxn>
                  <a:cxn ang="0">
                    <a:pos x="178" y="289"/>
                  </a:cxn>
                  <a:cxn ang="0">
                    <a:pos x="0" y="0"/>
                  </a:cxn>
                </a:cxnLst>
                <a:rect l="0" t="0" r="r" b="b"/>
                <a:pathLst>
                  <a:path w="841" h="579">
                    <a:moveTo>
                      <a:pt x="841" y="579"/>
                    </a:moveTo>
                    <a:cubicBezTo>
                      <a:pt x="771" y="568"/>
                      <a:pt x="531" y="571"/>
                      <a:pt x="421" y="523"/>
                    </a:cubicBezTo>
                    <a:cubicBezTo>
                      <a:pt x="311" y="475"/>
                      <a:pt x="248" y="376"/>
                      <a:pt x="178" y="289"/>
                    </a:cubicBezTo>
                    <a:cubicBezTo>
                      <a:pt x="108" y="202"/>
                      <a:pt x="37" y="60"/>
                      <a:pt x="0" y="0"/>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grpSp>
        <p:sp>
          <p:nvSpPr>
            <p:cNvPr id="17" name="Freeform 19"/>
            <p:cNvSpPr>
              <a:spLocks/>
            </p:cNvSpPr>
            <p:nvPr/>
          </p:nvSpPr>
          <p:spPr bwMode="auto">
            <a:xfrm>
              <a:off x="4053" y="1665"/>
              <a:ext cx="188" cy="603"/>
            </a:xfrm>
            <a:custGeom>
              <a:avLst/>
              <a:gdLst/>
              <a:ahLst/>
              <a:cxnLst>
                <a:cxn ang="0">
                  <a:pos x="188" y="0"/>
                </a:cxn>
                <a:cxn ang="0">
                  <a:pos x="160" y="408"/>
                </a:cxn>
                <a:cxn ang="0">
                  <a:pos x="139" y="604"/>
                </a:cxn>
                <a:cxn ang="0">
                  <a:pos x="0" y="518"/>
                </a:cxn>
              </a:cxnLst>
              <a:rect l="0" t="0" r="r" b="b"/>
              <a:pathLst>
                <a:path w="188" h="604">
                  <a:moveTo>
                    <a:pt x="188" y="0"/>
                  </a:moveTo>
                  <a:lnTo>
                    <a:pt x="160" y="408"/>
                  </a:lnTo>
                  <a:lnTo>
                    <a:pt x="139" y="604"/>
                  </a:lnTo>
                  <a:lnTo>
                    <a:pt x="0" y="518"/>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grpSp>
          <p:nvGrpSpPr>
            <p:cNvPr id="6191" name="Group 20"/>
            <p:cNvGrpSpPr>
              <a:grpSpLocks/>
            </p:cNvGrpSpPr>
            <p:nvPr/>
          </p:nvGrpSpPr>
          <p:grpSpPr bwMode="auto">
            <a:xfrm>
              <a:off x="3474" y="1251"/>
              <a:ext cx="170" cy="2154"/>
              <a:chOff x="2090" y="1269"/>
              <a:chExt cx="170" cy="2091"/>
            </a:xfrm>
          </p:grpSpPr>
          <p:sp>
            <p:nvSpPr>
              <p:cNvPr id="19" name="Freeform 21"/>
              <p:cNvSpPr>
                <a:spLocks/>
              </p:cNvSpPr>
              <p:nvPr/>
            </p:nvSpPr>
            <p:spPr bwMode="auto">
              <a:xfrm>
                <a:off x="2137" y="1255"/>
                <a:ext cx="116" cy="2091"/>
              </a:xfrm>
              <a:custGeom>
                <a:avLst/>
                <a:gdLst/>
                <a:ahLst/>
                <a:cxnLst>
                  <a:cxn ang="0">
                    <a:pos x="99" y="0"/>
                  </a:cxn>
                  <a:cxn ang="0">
                    <a:pos x="116" y="1307"/>
                  </a:cxn>
                  <a:cxn ang="0">
                    <a:pos x="116" y="1774"/>
                  </a:cxn>
                  <a:cxn ang="0">
                    <a:pos x="112" y="2016"/>
                  </a:cxn>
                  <a:cxn ang="0">
                    <a:pos x="107" y="2078"/>
                  </a:cxn>
                  <a:cxn ang="0">
                    <a:pos x="90" y="2091"/>
                  </a:cxn>
                  <a:cxn ang="0">
                    <a:pos x="0" y="2054"/>
                  </a:cxn>
                </a:cxnLst>
                <a:rect l="0" t="0" r="r" b="b"/>
                <a:pathLst>
                  <a:path w="116" h="2091">
                    <a:moveTo>
                      <a:pt x="99" y="0"/>
                    </a:moveTo>
                    <a:lnTo>
                      <a:pt x="116" y="1307"/>
                    </a:lnTo>
                    <a:lnTo>
                      <a:pt x="116" y="1774"/>
                    </a:lnTo>
                    <a:lnTo>
                      <a:pt x="112" y="2016"/>
                    </a:lnTo>
                    <a:lnTo>
                      <a:pt x="107" y="2078"/>
                    </a:lnTo>
                    <a:lnTo>
                      <a:pt x="90" y="2091"/>
                    </a:lnTo>
                    <a:lnTo>
                      <a:pt x="0" y="2054"/>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sp>
            <p:nvSpPr>
              <p:cNvPr id="20" name="Freeform 22"/>
              <p:cNvSpPr>
                <a:spLocks/>
              </p:cNvSpPr>
              <p:nvPr/>
            </p:nvSpPr>
            <p:spPr bwMode="auto">
              <a:xfrm>
                <a:off x="2083" y="2348"/>
                <a:ext cx="170" cy="995"/>
              </a:xfrm>
              <a:custGeom>
                <a:avLst/>
                <a:gdLst/>
                <a:ahLst/>
                <a:cxnLst>
                  <a:cxn ang="0">
                    <a:pos x="170" y="0"/>
                  </a:cxn>
                  <a:cxn ang="0">
                    <a:pos x="159" y="199"/>
                  </a:cxn>
                  <a:cxn ang="0">
                    <a:pos x="150" y="395"/>
                  </a:cxn>
                  <a:cxn ang="0">
                    <a:pos x="130" y="628"/>
                  </a:cxn>
                  <a:cxn ang="0">
                    <a:pos x="93" y="946"/>
                  </a:cxn>
                  <a:cxn ang="0">
                    <a:pos x="0" y="918"/>
                  </a:cxn>
                </a:cxnLst>
                <a:rect l="0" t="0" r="r" b="b"/>
                <a:pathLst>
                  <a:path w="170" h="994">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sz="3200" b="1">
                  <a:solidFill>
                    <a:srgbClr val="FF0000"/>
                  </a:solidFill>
                </a:endParaRPr>
              </a:p>
            </p:txBody>
          </p:sp>
        </p:grpSp>
      </p:grpSp>
      <p:grpSp>
        <p:nvGrpSpPr>
          <p:cNvPr id="7" name="Group 26"/>
          <p:cNvGrpSpPr>
            <a:grpSpLocks/>
          </p:cNvGrpSpPr>
          <p:nvPr/>
        </p:nvGrpSpPr>
        <p:grpSpPr bwMode="auto">
          <a:xfrm rot="-120000">
            <a:off x="3543300" y="2001838"/>
            <a:ext cx="1219200" cy="2179637"/>
            <a:chOff x="2158" y="1374"/>
            <a:chExt cx="667" cy="2154"/>
          </a:xfrm>
        </p:grpSpPr>
        <p:grpSp>
          <p:nvGrpSpPr>
            <p:cNvPr id="6176" name="Group 27"/>
            <p:cNvGrpSpPr>
              <a:grpSpLocks/>
            </p:cNvGrpSpPr>
            <p:nvPr/>
          </p:nvGrpSpPr>
          <p:grpSpPr bwMode="auto">
            <a:xfrm rot="60000">
              <a:off x="2294" y="1419"/>
              <a:ext cx="531" cy="1284"/>
              <a:chOff x="2306" y="1214"/>
              <a:chExt cx="531" cy="1284"/>
            </a:xfrm>
          </p:grpSpPr>
          <p:sp>
            <p:nvSpPr>
              <p:cNvPr id="42" name="Freeform 28"/>
              <p:cNvSpPr>
                <a:spLocks/>
              </p:cNvSpPr>
              <p:nvPr/>
            </p:nvSpPr>
            <p:spPr bwMode="auto">
              <a:xfrm>
                <a:off x="2304" y="1267"/>
                <a:ext cx="452" cy="1158"/>
              </a:xfrm>
              <a:custGeom>
                <a:avLst/>
                <a:gdLst/>
                <a:ahLst/>
                <a:cxnLst>
                  <a:cxn ang="0">
                    <a:pos x="0" y="61"/>
                  </a:cxn>
                  <a:cxn ang="0">
                    <a:pos x="384" y="12"/>
                  </a:cxn>
                  <a:cxn ang="0">
                    <a:pos x="367" y="133"/>
                  </a:cxn>
                  <a:cxn ang="0">
                    <a:pos x="298" y="260"/>
                  </a:cxn>
                  <a:cxn ang="0">
                    <a:pos x="169" y="465"/>
                  </a:cxn>
                  <a:cxn ang="0">
                    <a:pos x="196" y="512"/>
                  </a:cxn>
                  <a:cxn ang="0">
                    <a:pos x="303" y="629"/>
                  </a:cxn>
                  <a:cxn ang="0">
                    <a:pos x="390" y="732"/>
                  </a:cxn>
                  <a:cxn ang="0">
                    <a:pos x="429" y="850"/>
                  </a:cxn>
                  <a:cxn ang="0">
                    <a:pos x="447" y="957"/>
                  </a:cxn>
                  <a:cxn ang="0">
                    <a:pos x="453" y="1043"/>
                  </a:cxn>
                  <a:cxn ang="0">
                    <a:pos x="436" y="1147"/>
                  </a:cxn>
                  <a:cxn ang="0">
                    <a:pos x="350" y="1130"/>
                  </a:cxn>
                  <a:cxn ang="0">
                    <a:pos x="286" y="1084"/>
                  </a:cxn>
                  <a:cxn ang="0">
                    <a:pos x="200" y="1014"/>
                  </a:cxn>
                </a:cxnLst>
                <a:rect l="0" t="0" r="r" b="b"/>
                <a:pathLst>
                  <a:path w="455" h="1161">
                    <a:moveTo>
                      <a:pt x="0" y="61"/>
                    </a:moveTo>
                    <a:cubicBezTo>
                      <a:pt x="64" y="53"/>
                      <a:pt x="323" y="0"/>
                      <a:pt x="384" y="12"/>
                    </a:cubicBezTo>
                    <a:cubicBezTo>
                      <a:pt x="445" y="24"/>
                      <a:pt x="381" y="92"/>
                      <a:pt x="367" y="133"/>
                    </a:cubicBezTo>
                    <a:cubicBezTo>
                      <a:pt x="353" y="174"/>
                      <a:pt x="331" y="205"/>
                      <a:pt x="298" y="260"/>
                    </a:cubicBezTo>
                    <a:cubicBezTo>
                      <a:pt x="265" y="315"/>
                      <a:pt x="186" y="423"/>
                      <a:pt x="169" y="465"/>
                    </a:cubicBezTo>
                    <a:cubicBezTo>
                      <a:pt x="152" y="507"/>
                      <a:pt x="174" y="485"/>
                      <a:pt x="196" y="512"/>
                    </a:cubicBezTo>
                    <a:cubicBezTo>
                      <a:pt x="218" y="539"/>
                      <a:pt x="271" y="592"/>
                      <a:pt x="303" y="629"/>
                    </a:cubicBezTo>
                    <a:cubicBezTo>
                      <a:pt x="335" y="666"/>
                      <a:pt x="369" y="695"/>
                      <a:pt x="390" y="732"/>
                    </a:cubicBezTo>
                    <a:cubicBezTo>
                      <a:pt x="411" y="769"/>
                      <a:pt x="420" y="813"/>
                      <a:pt x="429" y="850"/>
                    </a:cubicBezTo>
                    <a:cubicBezTo>
                      <a:pt x="438" y="887"/>
                      <a:pt x="443" y="925"/>
                      <a:pt x="447" y="957"/>
                    </a:cubicBezTo>
                    <a:cubicBezTo>
                      <a:pt x="451" y="989"/>
                      <a:pt x="455" y="1011"/>
                      <a:pt x="453" y="1043"/>
                    </a:cubicBezTo>
                    <a:cubicBezTo>
                      <a:pt x="451" y="1075"/>
                      <a:pt x="453" y="1133"/>
                      <a:pt x="436" y="1147"/>
                    </a:cubicBezTo>
                    <a:cubicBezTo>
                      <a:pt x="419" y="1161"/>
                      <a:pt x="375" y="1140"/>
                      <a:pt x="350" y="1130"/>
                    </a:cubicBezTo>
                    <a:cubicBezTo>
                      <a:pt x="325" y="1120"/>
                      <a:pt x="311" y="1103"/>
                      <a:pt x="286" y="1084"/>
                    </a:cubicBezTo>
                    <a:cubicBezTo>
                      <a:pt x="261" y="1065"/>
                      <a:pt x="218" y="1029"/>
                      <a:pt x="200" y="1014"/>
                    </a:cubicBez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43" name="Freeform 29"/>
              <p:cNvSpPr>
                <a:spLocks/>
              </p:cNvSpPr>
              <p:nvPr/>
            </p:nvSpPr>
            <p:spPr bwMode="auto">
              <a:xfrm>
                <a:off x="2311" y="1208"/>
                <a:ext cx="519" cy="1282"/>
              </a:xfrm>
              <a:custGeom>
                <a:avLst/>
                <a:gdLst/>
                <a:ahLst/>
                <a:cxnLst>
                  <a:cxn ang="0">
                    <a:pos x="0" y="120"/>
                  </a:cxn>
                  <a:cxn ang="0">
                    <a:pos x="398" y="7"/>
                  </a:cxn>
                  <a:cxn ang="0">
                    <a:pos x="438" y="163"/>
                  </a:cxn>
                  <a:cxn ang="0">
                    <a:pos x="338" y="319"/>
                  </a:cxn>
                  <a:cxn ang="0">
                    <a:pos x="162" y="537"/>
                  </a:cxn>
                  <a:cxn ang="0">
                    <a:pos x="162" y="577"/>
                  </a:cxn>
                  <a:cxn ang="0">
                    <a:pos x="237" y="629"/>
                  </a:cxn>
                  <a:cxn ang="0">
                    <a:pos x="450" y="814"/>
                  </a:cxn>
                  <a:cxn ang="0">
                    <a:pos x="507" y="969"/>
                  </a:cxn>
                  <a:cxn ang="0">
                    <a:pos x="513" y="1113"/>
                  </a:cxn>
                  <a:cxn ang="0">
                    <a:pos x="450" y="1274"/>
                  </a:cxn>
                  <a:cxn ang="0">
                    <a:pos x="272" y="1172"/>
                  </a:cxn>
                  <a:cxn ang="0">
                    <a:pos x="179" y="1055"/>
                  </a:cxn>
                </a:cxnLst>
                <a:rect l="0" t="0" r="r" b="b"/>
                <a:pathLst>
                  <a:path w="522" h="1284">
                    <a:moveTo>
                      <a:pt x="0" y="120"/>
                    </a:moveTo>
                    <a:cubicBezTo>
                      <a:pt x="66" y="101"/>
                      <a:pt x="325" y="0"/>
                      <a:pt x="398" y="7"/>
                    </a:cubicBezTo>
                    <a:cubicBezTo>
                      <a:pt x="471" y="14"/>
                      <a:pt x="448" y="111"/>
                      <a:pt x="438" y="163"/>
                    </a:cubicBezTo>
                    <a:cubicBezTo>
                      <a:pt x="428" y="215"/>
                      <a:pt x="384" y="257"/>
                      <a:pt x="338" y="319"/>
                    </a:cubicBezTo>
                    <a:cubicBezTo>
                      <a:pt x="292" y="381"/>
                      <a:pt x="191" y="494"/>
                      <a:pt x="162" y="537"/>
                    </a:cubicBezTo>
                    <a:cubicBezTo>
                      <a:pt x="133" y="580"/>
                      <a:pt x="150" y="562"/>
                      <a:pt x="162" y="577"/>
                    </a:cubicBezTo>
                    <a:cubicBezTo>
                      <a:pt x="174" y="592"/>
                      <a:pt x="189" y="590"/>
                      <a:pt x="237" y="629"/>
                    </a:cubicBezTo>
                    <a:cubicBezTo>
                      <a:pt x="285" y="668"/>
                      <a:pt x="405" y="757"/>
                      <a:pt x="450" y="814"/>
                    </a:cubicBezTo>
                    <a:cubicBezTo>
                      <a:pt x="495" y="871"/>
                      <a:pt x="497" y="919"/>
                      <a:pt x="507" y="969"/>
                    </a:cubicBezTo>
                    <a:cubicBezTo>
                      <a:pt x="517" y="1019"/>
                      <a:pt x="522" y="1062"/>
                      <a:pt x="513" y="1113"/>
                    </a:cubicBezTo>
                    <a:cubicBezTo>
                      <a:pt x="504" y="1164"/>
                      <a:pt x="490" y="1264"/>
                      <a:pt x="450" y="1274"/>
                    </a:cubicBezTo>
                    <a:cubicBezTo>
                      <a:pt x="410" y="1284"/>
                      <a:pt x="317" y="1208"/>
                      <a:pt x="272" y="1172"/>
                    </a:cubicBezTo>
                    <a:cubicBezTo>
                      <a:pt x="227" y="1136"/>
                      <a:pt x="199" y="1080"/>
                      <a:pt x="179" y="1055"/>
                    </a:cubicBez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grpSp>
          <p:nvGrpSpPr>
            <p:cNvPr id="6177" name="Group 30"/>
            <p:cNvGrpSpPr>
              <a:grpSpLocks/>
            </p:cNvGrpSpPr>
            <p:nvPr/>
          </p:nvGrpSpPr>
          <p:grpSpPr bwMode="auto">
            <a:xfrm rot="60000">
              <a:off x="2158" y="1374"/>
              <a:ext cx="158" cy="2154"/>
              <a:chOff x="2090" y="1269"/>
              <a:chExt cx="170" cy="2091"/>
            </a:xfrm>
          </p:grpSpPr>
          <p:sp>
            <p:nvSpPr>
              <p:cNvPr id="40" name="Freeform 31"/>
              <p:cNvSpPr>
                <a:spLocks/>
              </p:cNvSpPr>
              <p:nvPr/>
            </p:nvSpPr>
            <p:spPr bwMode="auto">
              <a:xfrm>
                <a:off x="2137" y="1259"/>
                <a:ext cx="118" cy="2091"/>
              </a:xfrm>
              <a:custGeom>
                <a:avLst/>
                <a:gdLst/>
                <a:ahLst/>
                <a:cxnLst>
                  <a:cxn ang="0">
                    <a:pos x="99" y="0"/>
                  </a:cxn>
                  <a:cxn ang="0">
                    <a:pos x="116" y="1307"/>
                  </a:cxn>
                  <a:cxn ang="0">
                    <a:pos x="116" y="1774"/>
                  </a:cxn>
                  <a:cxn ang="0">
                    <a:pos x="112" y="2016"/>
                  </a:cxn>
                  <a:cxn ang="0">
                    <a:pos x="107" y="2078"/>
                  </a:cxn>
                  <a:cxn ang="0">
                    <a:pos x="90" y="2091"/>
                  </a:cxn>
                  <a:cxn ang="0">
                    <a:pos x="0" y="2054"/>
                  </a:cxn>
                </a:cxnLst>
                <a:rect l="0" t="0" r="r" b="b"/>
                <a:pathLst>
                  <a:path w="116" h="2091">
                    <a:moveTo>
                      <a:pt x="99" y="0"/>
                    </a:moveTo>
                    <a:lnTo>
                      <a:pt x="116" y="1307"/>
                    </a:lnTo>
                    <a:lnTo>
                      <a:pt x="116" y="1774"/>
                    </a:lnTo>
                    <a:lnTo>
                      <a:pt x="112" y="2016"/>
                    </a:lnTo>
                    <a:lnTo>
                      <a:pt x="107" y="2078"/>
                    </a:lnTo>
                    <a:lnTo>
                      <a:pt x="90" y="2091"/>
                    </a:lnTo>
                    <a:lnTo>
                      <a:pt x="0" y="2054"/>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41" name="Freeform 32"/>
              <p:cNvSpPr>
                <a:spLocks/>
              </p:cNvSpPr>
              <p:nvPr/>
            </p:nvSpPr>
            <p:spPr bwMode="auto">
              <a:xfrm>
                <a:off x="2090" y="2353"/>
                <a:ext cx="170" cy="993"/>
              </a:xfrm>
              <a:custGeom>
                <a:avLst/>
                <a:gdLst/>
                <a:ahLst/>
                <a:cxnLst>
                  <a:cxn ang="0">
                    <a:pos x="170" y="0"/>
                  </a:cxn>
                  <a:cxn ang="0">
                    <a:pos x="159" y="199"/>
                  </a:cxn>
                  <a:cxn ang="0">
                    <a:pos x="150" y="395"/>
                  </a:cxn>
                  <a:cxn ang="0">
                    <a:pos x="130" y="628"/>
                  </a:cxn>
                  <a:cxn ang="0">
                    <a:pos x="93" y="946"/>
                  </a:cxn>
                  <a:cxn ang="0">
                    <a:pos x="0" y="918"/>
                  </a:cxn>
                </a:cxnLst>
                <a:rect l="0" t="0" r="r" b="b"/>
                <a:pathLst>
                  <a:path w="170" h="994">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grpSp>
      <p:grpSp>
        <p:nvGrpSpPr>
          <p:cNvPr id="18" name="Group 36"/>
          <p:cNvGrpSpPr>
            <a:grpSpLocks/>
          </p:cNvGrpSpPr>
          <p:nvPr/>
        </p:nvGrpSpPr>
        <p:grpSpPr bwMode="auto">
          <a:xfrm>
            <a:off x="6324600" y="1676400"/>
            <a:ext cx="2108200" cy="2971800"/>
            <a:chOff x="3765" y="1776"/>
            <a:chExt cx="857" cy="922"/>
          </a:xfrm>
        </p:grpSpPr>
        <p:grpSp>
          <p:nvGrpSpPr>
            <p:cNvPr id="6154" name="Group 37"/>
            <p:cNvGrpSpPr>
              <a:grpSpLocks/>
            </p:cNvGrpSpPr>
            <p:nvPr/>
          </p:nvGrpSpPr>
          <p:grpSpPr bwMode="auto">
            <a:xfrm rot="-120000">
              <a:off x="3765" y="1837"/>
              <a:ext cx="267" cy="861"/>
              <a:chOff x="2158" y="1374"/>
              <a:chExt cx="667" cy="2154"/>
            </a:xfrm>
          </p:grpSpPr>
          <p:grpSp>
            <p:nvGrpSpPr>
              <p:cNvPr id="6170" name="Group 38"/>
              <p:cNvGrpSpPr>
                <a:grpSpLocks/>
              </p:cNvGrpSpPr>
              <p:nvPr/>
            </p:nvGrpSpPr>
            <p:grpSpPr bwMode="auto">
              <a:xfrm rot="60000">
                <a:off x="2294" y="1419"/>
                <a:ext cx="531" cy="1284"/>
                <a:chOff x="2306" y="1214"/>
                <a:chExt cx="531" cy="1284"/>
              </a:xfrm>
            </p:grpSpPr>
            <p:sp>
              <p:nvSpPr>
                <p:cNvPr id="65" name="Freeform 39"/>
                <p:cNvSpPr>
                  <a:spLocks/>
                </p:cNvSpPr>
                <p:nvPr/>
              </p:nvSpPr>
              <p:spPr bwMode="auto">
                <a:xfrm>
                  <a:off x="2293" y="1275"/>
                  <a:ext cx="458" cy="1161"/>
                </a:xfrm>
                <a:custGeom>
                  <a:avLst/>
                  <a:gdLst/>
                  <a:ahLst/>
                  <a:cxnLst>
                    <a:cxn ang="0">
                      <a:pos x="0" y="61"/>
                    </a:cxn>
                    <a:cxn ang="0">
                      <a:pos x="384" y="12"/>
                    </a:cxn>
                    <a:cxn ang="0">
                      <a:pos x="367" y="133"/>
                    </a:cxn>
                    <a:cxn ang="0">
                      <a:pos x="298" y="260"/>
                    </a:cxn>
                    <a:cxn ang="0">
                      <a:pos x="169" y="465"/>
                    </a:cxn>
                    <a:cxn ang="0">
                      <a:pos x="196" y="512"/>
                    </a:cxn>
                    <a:cxn ang="0">
                      <a:pos x="303" y="629"/>
                    </a:cxn>
                    <a:cxn ang="0">
                      <a:pos x="390" y="732"/>
                    </a:cxn>
                    <a:cxn ang="0">
                      <a:pos x="429" y="850"/>
                    </a:cxn>
                    <a:cxn ang="0">
                      <a:pos x="447" y="957"/>
                    </a:cxn>
                    <a:cxn ang="0">
                      <a:pos x="453" y="1043"/>
                    </a:cxn>
                    <a:cxn ang="0">
                      <a:pos x="436" y="1147"/>
                    </a:cxn>
                    <a:cxn ang="0">
                      <a:pos x="350" y="1130"/>
                    </a:cxn>
                    <a:cxn ang="0">
                      <a:pos x="286" y="1084"/>
                    </a:cxn>
                    <a:cxn ang="0">
                      <a:pos x="200" y="1014"/>
                    </a:cxn>
                  </a:cxnLst>
                  <a:rect l="0" t="0" r="r" b="b"/>
                  <a:pathLst>
                    <a:path w="455" h="1161">
                      <a:moveTo>
                        <a:pt x="0" y="61"/>
                      </a:moveTo>
                      <a:cubicBezTo>
                        <a:pt x="64" y="53"/>
                        <a:pt x="323" y="0"/>
                        <a:pt x="384" y="12"/>
                      </a:cubicBezTo>
                      <a:cubicBezTo>
                        <a:pt x="445" y="24"/>
                        <a:pt x="381" y="92"/>
                        <a:pt x="367" y="133"/>
                      </a:cubicBezTo>
                      <a:cubicBezTo>
                        <a:pt x="353" y="174"/>
                        <a:pt x="331" y="205"/>
                        <a:pt x="298" y="260"/>
                      </a:cubicBezTo>
                      <a:cubicBezTo>
                        <a:pt x="265" y="315"/>
                        <a:pt x="186" y="423"/>
                        <a:pt x="169" y="465"/>
                      </a:cubicBezTo>
                      <a:cubicBezTo>
                        <a:pt x="152" y="507"/>
                        <a:pt x="174" y="485"/>
                        <a:pt x="196" y="512"/>
                      </a:cubicBezTo>
                      <a:cubicBezTo>
                        <a:pt x="218" y="539"/>
                        <a:pt x="271" y="592"/>
                        <a:pt x="303" y="629"/>
                      </a:cubicBezTo>
                      <a:cubicBezTo>
                        <a:pt x="335" y="666"/>
                        <a:pt x="369" y="695"/>
                        <a:pt x="390" y="732"/>
                      </a:cubicBezTo>
                      <a:cubicBezTo>
                        <a:pt x="411" y="769"/>
                        <a:pt x="420" y="813"/>
                        <a:pt x="429" y="850"/>
                      </a:cubicBezTo>
                      <a:cubicBezTo>
                        <a:pt x="438" y="887"/>
                        <a:pt x="443" y="925"/>
                        <a:pt x="447" y="957"/>
                      </a:cubicBezTo>
                      <a:cubicBezTo>
                        <a:pt x="451" y="989"/>
                        <a:pt x="455" y="1011"/>
                        <a:pt x="453" y="1043"/>
                      </a:cubicBezTo>
                      <a:cubicBezTo>
                        <a:pt x="451" y="1075"/>
                        <a:pt x="453" y="1133"/>
                        <a:pt x="436" y="1147"/>
                      </a:cubicBezTo>
                      <a:cubicBezTo>
                        <a:pt x="419" y="1161"/>
                        <a:pt x="375" y="1140"/>
                        <a:pt x="350" y="1130"/>
                      </a:cubicBezTo>
                      <a:cubicBezTo>
                        <a:pt x="325" y="1120"/>
                        <a:pt x="311" y="1103"/>
                        <a:pt x="286" y="1084"/>
                      </a:cubicBezTo>
                      <a:cubicBezTo>
                        <a:pt x="261" y="1065"/>
                        <a:pt x="218" y="1029"/>
                        <a:pt x="200" y="1014"/>
                      </a:cubicBez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66" name="Freeform 40"/>
                <p:cNvSpPr>
                  <a:spLocks/>
                </p:cNvSpPr>
                <p:nvPr/>
              </p:nvSpPr>
              <p:spPr bwMode="auto">
                <a:xfrm>
                  <a:off x="2293" y="1211"/>
                  <a:ext cx="522" cy="1284"/>
                </a:xfrm>
                <a:custGeom>
                  <a:avLst/>
                  <a:gdLst/>
                  <a:ahLst/>
                  <a:cxnLst>
                    <a:cxn ang="0">
                      <a:pos x="0" y="120"/>
                    </a:cxn>
                    <a:cxn ang="0">
                      <a:pos x="398" y="7"/>
                    </a:cxn>
                    <a:cxn ang="0">
                      <a:pos x="438" y="163"/>
                    </a:cxn>
                    <a:cxn ang="0">
                      <a:pos x="338" y="319"/>
                    </a:cxn>
                    <a:cxn ang="0">
                      <a:pos x="162" y="537"/>
                    </a:cxn>
                    <a:cxn ang="0">
                      <a:pos x="162" y="577"/>
                    </a:cxn>
                    <a:cxn ang="0">
                      <a:pos x="237" y="629"/>
                    </a:cxn>
                    <a:cxn ang="0">
                      <a:pos x="450" y="814"/>
                    </a:cxn>
                    <a:cxn ang="0">
                      <a:pos x="507" y="969"/>
                    </a:cxn>
                    <a:cxn ang="0">
                      <a:pos x="513" y="1113"/>
                    </a:cxn>
                    <a:cxn ang="0">
                      <a:pos x="450" y="1274"/>
                    </a:cxn>
                    <a:cxn ang="0">
                      <a:pos x="272" y="1172"/>
                    </a:cxn>
                    <a:cxn ang="0">
                      <a:pos x="179" y="1055"/>
                    </a:cxn>
                  </a:cxnLst>
                  <a:rect l="0" t="0" r="r" b="b"/>
                  <a:pathLst>
                    <a:path w="522" h="1284">
                      <a:moveTo>
                        <a:pt x="0" y="120"/>
                      </a:moveTo>
                      <a:cubicBezTo>
                        <a:pt x="66" y="101"/>
                        <a:pt x="325" y="0"/>
                        <a:pt x="398" y="7"/>
                      </a:cubicBezTo>
                      <a:cubicBezTo>
                        <a:pt x="471" y="14"/>
                        <a:pt x="448" y="111"/>
                        <a:pt x="438" y="163"/>
                      </a:cubicBezTo>
                      <a:cubicBezTo>
                        <a:pt x="428" y="215"/>
                        <a:pt x="384" y="257"/>
                        <a:pt x="338" y="319"/>
                      </a:cubicBezTo>
                      <a:cubicBezTo>
                        <a:pt x="292" y="381"/>
                        <a:pt x="191" y="494"/>
                        <a:pt x="162" y="537"/>
                      </a:cubicBezTo>
                      <a:cubicBezTo>
                        <a:pt x="133" y="580"/>
                        <a:pt x="150" y="562"/>
                        <a:pt x="162" y="577"/>
                      </a:cubicBezTo>
                      <a:cubicBezTo>
                        <a:pt x="174" y="592"/>
                        <a:pt x="189" y="590"/>
                        <a:pt x="237" y="629"/>
                      </a:cubicBezTo>
                      <a:cubicBezTo>
                        <a:pt x="285" y="668"/>
                        <a:pt x="405" y="757"/>
                        <a:pt x="450" y="814"/>
                      </a:cubicBezTo>
                      <a:cubicBezTo>
                        <a:pt x="495" y="871"/>
                        <a:pt x="497" y="919"/>
                        <a:pt x="507" y="969"/>
                      </a:cubicBezTo>
                      <a:cubicBezTo>
                        <a:pt x="517" y="1019"/>
                        <a:pt x="522" y="1062"/>
                        <a:pt x="513" y="1113"/>
                      </a:cubicBezTo>
                      <a:cubicBezTo>
                        <a:pt x="504" y="1164"/>
                        <a:pt x="490" y="1264"/>
                        <a:pt x="450" y="1274"/>
                      </a:cubicBezTo>
                      <a:cubicBezTo>
                        <a:pt x="410" y="1284"/>
                        <a:pt x="317" y="1208"/>
                        <a:pt x="272" y="1172"/>
                      </a:cubicBezTo>
                      <a:cubicBezTo>
                        <a:pt x="227" y="1136"/>
                        <a:pt x="199" y="1080"/>
                        <a:pt x="179" y="1055"/>
                      </a:cubicBez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grpSp>
            <p:nvGrpSpPr>
              <p:cNvPr id="6171" name="Group 41"/>
              <p:cNvGrpSpPr>
                <a:grpSpLocks/>
              </p:cNvGrpSpPr>
              <p:nvPr/>
            </p:nvGrpSpPr>
            <p:grpSpPr bwMode="auto">
              <a:xfrm rot="60000">
                <a:off x="2158" y="1374"/>
                <a:ext cx="158" cy="2154"/>
                <a:chOff x="2090" y="1269"/>
                <a:chExt cx="170" cy="2091"/>
              </a:xfrm>
            </p:grpSpPr>
            <p:sp>
              <p:nvSpPr>
                <p:cNvPr id="63" name="Freeform 42"/>
                <p:cNvSpPr>
                  <a:spLocks/>
                </p:cNvSpPr>
                <p:nvPr/>
              </p:nvSpPr>
              <p:spPr bwMode="auto">
                <a:xfrm>
                  <a:off x="2132" y="1258"/>
                  <a:ext cx="116" cy="2091"/>
                </a:xfrm>
                <a:custGeom>
                  <a:avLst/>
                  <a:gdLst/>
                  <a:ahLst/>
                  <a:cxnLst>
                    <a:cxn ang="0">
                      <a:pos x="99" y="0"/>
                    </a:cxn>
                    <a:cxn ang="0">
                      <a:pos x="116" y="1307"/>
                    </a:cxn>
                    <a:cxn ang="0">
                      <a:pos x="116" y="1774"/>
                    </a:cxn>
                    <a:cxn ang="0">
                      <a:pos x="112" y="2016"/>
                    </a:cxn>
                    <a:cxn ang="0">
                      <a:pos x="107" y="2078"/>
                    </a:cxn>
                    <a:cxn ang="0">
                      <a:pos x="90" y="2091"/>
                    </a:cxn>
                    <a:cxn ang="0">
                      <a:pos x="0" y="2054"/>
                    </a:cxn>
                  </a:cxnLst>
                  <a:rect l="0" t="0" r="r" b="b"/>
                  <a:pathLst>
                    <a:path w="116" h="2091">
                      <a:moveTo>
                        <a:pt x="99" y="0"/>
                      </a:moveTo>
                      <a:lnTo>
                        <a:pt x="116" y="1307"/>
                      </a:lnTo>
                      <a:lnTo>
                        <a:pt x="116" y="1774"/>
                      </a:lnTo>
                      <a:lnTo>
                        <a:pt x="112" y="2016"/>
                      </a:lnTo>
                      <a:lnTo>
                        <a:pt x="107" y="2078"/>
                      </a:lnTo>
                      <a:lnTo>
                        <a:pt x="90" y="2091"/>
                      </a:lnTo>
                      <a:lnTo>
                        <a:pt x="0" y="2054"/>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64" name="Freeform 43"/>
                <p:cNvSpPr>
                  <a:spLocks/>
                </p:cNvSpPr>
                <p:nvPr/>
              </p:nvSpPr>
              <p:spPr bwMode="auto">
                <a:xfrm>
                  <a:off x="2078" y="2357"/>
                  <a:ext cx="170" cy="993"/>
                </a:xfrm>
                <a:custGeom>
                  <a:avLst/>
                  <a:gdLst/>
                  <a:ahLst/>
                  <a:cxnLst>
                    <a:cxn ang="0">
                      <a:pos x="170" y="0"/>
                    </a:cxn>
                    <a:cxn ang="0">
                      <a:pos x="159" y="199"/>
                    </a:cxn>
                    <a:cxn ang="0">
                      <a:pos x="150" y="395"/>
                    </a:cxn>
                    <a:cxn ang="0">
                      <a:pos x="130" y="628"/>
                    </a:cxn>
                    <a:cxn ang="0">
                      <a:pos x="93" y="946"/>
                    </a:cxn>
                    <a:cxn ang="0">
                      <a:pos x="0" y="918"/>
                    </a:cxn>
                  </a:cxnLst>
                  <a:rect l="0" t="0" r="r" b="b"/>
                  <a:pathLst>
                    <a:path w="170" h="994">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grpSp>
        <p:grpSp>
          <p:nvGrpSpPr>
            <p:cNvPr id="6155" name="Group 44"/>
            <p:cNvGrpSpPr>
              <a:grpSpLocks/>
            </p:cNvGrpSpPr>
            <p:nvPr/>
          </p:nvGrpSpPr>
          <p:grpSpPr bwMode="auto">
            <a:xfrm rot="-60000">
              <a:off x="4032" y="1776"/>
              <a:ext cx="590" cy="922"/>
              <a:chOff x="2994" y="1251"/>
              <a:chExt cx="1342" cy="2154"/>
            </a:xfrm>
          </p:grpSpPr>
          <p:sp>
            <p:nvSpPr>
              <p:cNvPr id="47" name="Line 45"/>
              <p:cNvSpPr>
                <a:spLocks noChangeShapeType="1"/>
              </p:cNvSpPr>
              <p:nvPr/>
            </p:nvSpPr>
            <p:spPr bwMode="auto">
              <a:xfrm rot="5400000">
                <a:off x="3661" y="1647"/>
                <a:ext cx="0" cy="65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48" name="Freeform 46"/>
              <p:cNvSpPr>
                <a:spLocks/>
              </p:cNvSpPr>
              <p:nvPr/>
            </p:nvSpPr>
            <p:spPr bwMode="auto">
              <a:xfrm>
                <a:off x="3000" y="2370"/>
                <a:ext cx="528" cy="572"/>
              </a:xfrm>
              <a:custGeom>
                <a:avLst/>
                <a:gdLst/>
                <a:ahLst/>
                <a:cxnLst>
                  <a:cxn ang="0">
                    <a:pos x="864" y="0"/>
                  </a:cxn>
                  <a:cxn ang="0">
                    <a:pos x="601" y="376"/>
                  </a:cxn>
                  <a:cxn ang="0">
                    <a:pos x="288" y="551"/>
                  </a:cxn>
                  <a:cxn ang="0">
                    <a:pos x="0" y="652"/>
                  </a:cxn>
                </a:cxnLst>
                <a:rect l="0" t="0" r="r" b="b"/>
                <a:pathLst>
                  <a:path w="864" h="652">
                    <a:moveTo>
                      <a:pt x="864" y="0"/>
                    </a:moveTo>
                    <a:cubicBezTo>
                      <a:pt x="816" y="63"/>
                      <a:pt x="697" y="284"/>
                      <a:pt x="601" y="376"/>
                    </a:cubicBezTo>
                    <a:cubicBezTo>
                      <a:pt x="505" y="468"/>
                      <a:pt x="388" y="505"/>
                      <a:pt x="288" y="551"/>
                    </a:cubicBezTo>
                    <a:cubicBezTo>
                      <a:pt x="188" y="597"/>
                      <a:pt x="60" y="631"/>
                      <a:pt x="0" y="652"/>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49" name="Line 47"/>
              <p:cNvSpPr>
                <a:spLocks noChangeShapeType="1"/>
              </p:cNvSpPr>
              <p:nvPr/>
            </p:nvSpPr>
            <p:spPr bwMode="auto">
              <a:xfrm rot="5400000">
                <a:off x="3640" y="1134"/>
                <a:ext cx="0" cy="779"/>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50" name="Freeform 48"/>
              <p:cNvSpPr>
                <a:spLocks/>
              </p:cNvSpPr>
              <p:nvPr/>
            </p:nvSpPr>
            <p:spPr bwMode="auto">
              <a:xfrm>
                <a:off x="2992" y="1705"/>
                <a:ext cx="1273" cy="0"/>
              </a:xfrm>
              <a:custGeom>
                <a:avLst/>
                <a:gdLst/>
                <a:ahLst/>
                <a:cxnLst>
                  <a:cxn ang="0">
                    <a:pos x="1274" y="0"/>
                  </a:cxn>
                  <a:cxn ang="0">
                    <a:pos x="0" y="2"/>
                  </a:cxn>
                </a:cxnLst>
                <a:rect l="0" t="0" r="r" b="b"/>
                <a:pathLst>
                  <a:path w="1274" h="2">
                    <a:moveTo>
                      <a:pt x="1274" y="0"/>
                    </a:moveTo>
                    <a:lnTo>
                      <a:pt x="0" y="2"/>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51" name="Freeform 49"/>
              <p:cNvSpPr>
                <a:spLocks/>
              </p:cNvSpPr>
              <p:nvPr/>
            </p:nvSpPr>
            <p:spPr bwMode="auto">
              <a:xfrm>
                <a:off x="3214" y="2194"/>
                <a:ext cx="825" cy="37"/>
              </a:xfrm>
              <a:custGeom>
                <a:avLst/>
                <a:gdLst/>
                <a:ahLst/>
                <a:cxnLst>
                  <a:cxn ang="0">
                    <a:pos x="826" y="0"/>
                  </a:cxn>
                  <a:cxn ang="0">
                    <a:pos x="0" y="35"/>
                  </a:cxn>
                </a:cxnLst>
                <a:rect l="0" t="0" r="r" b="b"/>
                <a:pathLst>
                  <a:path w="826" h="35">
                    <a:moveTo>
                      <a:pt x="826" y="0"/>
                    </a:moveTo>
                    <a:lnTo>
                      <a:pt x="0" y="35"/>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52" name="Freeform 50"/>
              <p:cNvSpPr>
                <a:spLocks/>
              </p:cNvSpPr>
              <p:nvPr/>
            </p:nvSpPr>
            <p:spPr bwMode="auto">
              <a:xfrm>
                <a:off x="4039" y="1705"/>
                <a:ext cx="141" cy="512"/>
              </a:xfrm>
              <a:custGeom>
                <a:avLst/>
                <a:gdLst/>
                <a:ahLst/>
                <a:cxnLst>
                  <a:cxn ang="0">
                    <a:pos x="142" y="0"/>
                  </a:cxn>
                  <a:cxn ang="0">
                    <a:pos x="139" y="408"/>
                  </a:cxn>
                  <a:cxn ang="0">
                    <a:pos x="124" y="513"/>
                  </a:cxn>
                  <a:cxn ang="0">
                    <a:pos x="0" y="463"/>
                  </a:cxn>
                </a:cxnLst>
                <a:rect l="0" t="0" r="r" b="b"/>
                <a:pathLst>
                  <a:path w="142" h="513">
                    <a:moveTo>
                      <a:pt x="142" y="0"/>
                    </a:moveTo>
                    <a:lnTo>
                      <a:pt x="139" y="408"/>
                    </a:lnTo>
                    <a:lnTo>
                      <a:pt x="124" y="513"/>
                    </a:lnTo>
                    <a:lnTo>
                      <a:pt x="0" y="463"/>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53" name="Freeform 51"/>
              <p:cNvSpPr>
                <a:spLocks/>
              </p:cNvSpPr>
              <p:nvPr/>
            </p:nvSpPr>
            <p:spPr bwMode="auto">
              <a:xfrm>
                <a:off x="3020" y="1705"/>
                <a:ext cx="176" cy="564"/>
              </a:xfrm>
              <a:custGeom>
                <a:avLst/>
                <a:gdLst/>
                <a:ahLst/>
                <a:cxnLst>
                  <a:cxn ang="0">
                    <a:pos x="176" y="563"/>
                  </a:cxn>
                  <a:cxn ang="0">
                    <a:pos x="129" y="373"/>
                  </a:cxn>
                  <a:cxn ang="0">
                    <a:pos x="72" y="201"/>
                  </a:cxn>
                  <a:cxn ang="0">
                    <a:pos x="0" y="0"/>
                  </a:cxn>
                </a:cxnLst>
                <a:rect l="0" t="0" r="r" b="b"/>
                <a:pathLst>
                  <a:path w="176" h="563">
                    <a:moveTo>
                      <a:pt x="176" y="563"/>
                    </a:moveTo>
                    <a:lnTo>
                      <a:pt x="129" y="373"/>
                    </a:lnTo>
                    <a:lnTo>
                      <a:pt x="72" y="201"/>
                    </a:lnTo>
                    <a:lnTo>
                      <a:pt x="0" y="0"/>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nvGrpSpPr>
              <p:cNvPr id="6163" name="Group 52"/>
              <p:cNvGrpSpPr>
                <a:grpSpLocks/>
              </p:cNvGrpSpPr>
              <p:nvPr/>
            </p:nvGrpSpPr>
            <p:grpSpPr bwMode="auto">
              <a:xfrm rot="-369689">
                <a:off x="3816" y="2331"/>
                <a:ext cx="520" cy="708"/>
                <a:chOff x="6583" y="2273"/>
                <a:chExt cx="841" cy="657"/>
              </a:xfrm>
            </p:grpSpPr>
            <p:sp>
              <p:nvSpPr>
                <p:cNvPr id="59" name="Freeform 53"/>
                <p:cNvSpPr>
                  <a:spLocks/>
                </p:cNvSpPr>
                <p:nvPr/>
              </p:nvSpPr>
              <p:spPr bwMode="auto">
                <a:xfrm>
                  <a:off x="6594" y="2317"/>
                  <a:ext cx="798" cy="611"/>
                </a:xfrm>
                <a:custGeom>
                  <a:avLst/>
                  <a:gdLst/>
                  <a:ahLst/>
                  <a:cxnLst>
                    <a:cxn ang="0">
                      <a:pos x="804" y="589"/>
                    </a:cxn>
                    <a:cxn ang="0">
                      <a:pos x="402" y="561"/>
                    </a:cxn>
                    <a:cxn ang="0">
                      <a:pos x="149" y="290"/>
                    </a:cxn>
                    <a:cxn ang="0">
                      <a:pos x="0" y="0"/>
                    </a:cxn>
                  </a:cxnLst>
                  <a:rect l="0" t="0" r="r" b="b"/>
                  <a:pathLst>
                    <a:path w="804" h="611">
                      <a:moveTo>
                        <a:pt x="804" y="589"/>
                      </a:moveTo>
                      <a:cubicBezTo>
                        <a:pt x="736" y="584"/>
                        <a:pt x="511" y="611"/>
                        <a:pt x="402" y="561"/>
                      </a:cubicBezTo>
                      <a:cubicBezTo>
                        <a:pt x="293" y="511"/>
                        <a:pt x="216" y="383"/>
                        <a:pt x="149" y="290"/>
                      </a:cubicBezTo>
                      <a:cubicBezTo>
                        <a:pt x="82" y="197"/>
                        <a:pt x="31" y="60"/>
                        <a:pt x="0" y="0"/>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60" name="Freeform 54"/>
                <p:cNvSpPr>
                  <a:spLocks/>
                </p:cNvSpPr>
                <p:nvPr/>
              </p:nvSpPr>
              <p:spPr bwMode="auto">
                <a:xfrm>
                  <a:off x="6582" y="2273"/>
                  <a:ext cx="829" cy="579"/>
                </a:xfrm>
                <a:custGeom>
                  <a:avLst/>
                  <a:gdLst/>
                  <a:ahLst/>
                  <a:cxnLst>
                    <a:cxn ang="0">
                      <a:pos x="841" y="579"/>
                    </a:cxn>
                    <a:cxn ang="0">
                      <a:pos x="421" y="523"/>
                    </a:cxn>
                    <a:cxn ang="0">
                      <a:pos x="178" y="289"/>
                    </a:cxn>
                    <a:cxn ang="0">
                      <a:pos x="0" y="0"/>
                    </a:cxn>
                  </a:cxnLst>
                  <a:rect l="0" t="0" r="r" b="b"/>
                  <a:pathLst>
                    <a:path w="841" h="579">
                      <a:moveTo>
                        <a:pt x="841" y="579"/>
                      </a:moveTo>
                      <a:cubicBezTo>
                        <a:pt x="771" y="568"/>
                        <a:pt x="531" y="571"/>
                        <a:pt x="421" y="523"/>
                      </a:cubicBezTo>
                      <a:cubicBezTo>
                        <a:pt x="311" y="475"/>
                        <a:pt x="248" y="376"/>
                        <a:pt x="178" y="289"/>
                      </a:cubicBezTo>
                      <a:cubicBezTo>
                        <a:pt x="108" y="202"/>
                        <a:pt x="37" y="60"/>
                        <a:pt x="0" y="0"/>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sp>
            <p:nvSpPr>
              <p:cNvPr id="55" name="Freeform 55"/>
              <p:cNvSpPr>
                <a:spLocks/>
              </p:cNvSpPr>
              <p:nvPr/>
            </p:nvSpPr>
            <p:spPr bwMode="auto">
              <a:xfrm>
                <a:off x="4058" y="1665"/>
                <a:ext cx="188" cy="604"/>
              </a:xfrm>
              <a:custGeom>
                <a:avLst/>
                <a:gdLst/>
                <a:ahLst/>
                <a:cxnLst>
                  <a:cxn ang="0">
                    <a:pos x="188" y="0"/>
                  </a:cxn>
                  <a:cxn ang="0">
                    <a:pos x="160" y="408"/>
                  </a:cxn>
                  <a:cxn ang="0">
                    <a:pos x="139" y="604"/>
                  </a:cxn>
                  <a:cxn ang="0">
                    <a:pos x="0" y="518"/>
                  </a:cxn>
                </a:cxnLst>
                <a:rect l="0" t="0" r="r" b="b"/>
                <a:pathLst>
                  <a:path w="188" h="604">
                    <a:moveTo>
                      <a:pt x="188" y="0"/>
                    </a:moveTo>
                    <a:lnTo>
                      <a:pt x="160" y="408"/>
                    </a:lnTo>
                    <a:lnTo>
                      <a:pt x="139" y="604"/>
                    </a:lnTo>
                    <a:lnTo>
                      <a:pt x="0" y="518"/>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nvGrpSpPr>
              <p:cNvPr id="6165" name="Group 56"/>
              <p:cNvGrpSpPr>
                <a:grpSpLocks/>
              </p:cNvGrpSpPr>
              <p:nvPr/>
            </p:nvGrpSpPr>
            <p:grpSpPr bwMode="auto">
              <a:xfrm>
                <a:off x="3474" y="1251"/>
                <a:ext cx="170" cy="2154"/>
                <a:chOff x="2090" y="1269"/>
                <a:chExt cx="170" cy="2091"/>
              </a:xfrm>
            </p:grpSpPr>
            <p:sp>
              <p:nvSpPr>
                <p:cNvPr id="57" name="Freeform 57"/>
                <p:cNvSpPr>
                  <a:spLocks/>
                </p:cNvSpPr>
                <p:nvPr/>
              </p:nvSpPr>
              <p:spPr bwMode="auto">
                <a:xfrm>
                  <a:off x="2135" y="1261"/>
                  <a:ext cx="117" cy="2091"/>
                </a:xfrm>
                <a:custGeom>
                  <a:avLst/>
                  <a:gdLst/>
                  <a:ahLst/>
                  <a:cxnLst>
                    <a:cxn ang="0">
                      <a:pos x="99" y="0"/>
                    </a:cxn>
                    <a:cxn ang="0">
                      <a:pos x="116" y="1307"/>
                    </a:cxn>
                    <a:cxn ang="0">
                      <a:pos x="116" y="1774"/>
                    </a:cxn>
                    <a:cxn ang="0">
                      <a:pos x="112" y="2016"/>
                    </a:cxn>
                    <a:cxn ang="0">
                      <a:pos x="107" y="2078"/>
                    </a:cxn>
                    <a:cxn ang="0">
                      <a:pos x="90" y="2091"/>
                    </a:cxn>
                    <a:cxn ang="0">
                      <a:pos x="0" y="2054"/>
                    </a:cxn>
                  </a:cxnLst>
                  <a:rect l="0" t="0" r="r" b="b"/>
                  <a:pathLst>
                    <a:path w="116" h="2091">
                      <a:moveTo>
                        <a:pt x="99" y="0"/>
                      </a:moveTo>
                      <a:lnTo>
                        <a:pt x="116" y="1307"/>
                      </a:lnTo>
                      <a:lnTo>
                        <a:pt x="116" y="1774"/>
                      </a:lnTo>
                      <a:lnTo>
                        <a:pt x="112" y="2016"/>
                      </a:lnTo>
                      <a:lnTo>
                        <a:pt x="107" y="2078"/>
                      </a:lnTo>
                      <a:lnTo>
                        <a:pt x="90" y="2091"/>
                      </a:lnTo>
                      <a:lnTo>
                        <a:pt x="0" y="2054"/>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58" name="Freeform 58"/>
                <p:cNvSpPr>
                  <a:spLocks/>
                </p:cNvSpPr>
                <p:nvPr/>
              </p:nvSpPr>
              <p:spPr bwMode="auto">
                <a:xfrm>
                  <a:off x="2090" y="2356"/>
                  <a:ext cx="170" cy="993"/>
                </a:xfrm>
                <a:custGeom>
                  <a:avLst/>
                  <a:gdLst/>
                  <a:ahLst/>
                  <a:cxnLst>
                    <a:cxn ang="0">
                      <a:pos x="170" y="0"/>
                    </a:cxn>
                    <a:cxn ang="0">
                      <a:pos x="159" y="199"/>
                    </a:cxn>
                    <a:cxn ang="0">
                      <a:pos x="150" y="395"/>
                    </a:cxn>
                    <a:cxn ang="0">
                      <a:pos x="130" y="628"/>
                    </a:cxn>
                    <a:cxn ang="0">
                      <a:pos x="93" y="946"/>
                    </a:cxn>
                    <a:cxn ang="0">
                      <a:pos x="0" y="918"/>
                    </a:cxn>
                  </a:cxnLst>
                  <a:rect l="0" t="0" r="r" b="b"/>
                  <a:pathLst>
                    <a:path w="170" h="994">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grpSp>
        </p:grpSp>
      </p:grpSp>
      <p:sp>
        <p:nvSpPr>
          <p:cNvPr id="67" name="TextBox 66"/>
          <p:cNvSpPr txBox="1">
            <a:spLocks noChangeArrowheads="1"/>
          </p:cNvSpPr>
          <p:nvPr/>
        </p:nvSpPr>
        <p:spPr bwMode="auto">
          <a:xfrm>
            <a:off x="2590800" y="2133600"/>
            <a:ext cx="762000" cy="1570038"/>
          </a:xfrm>
          <a:prstGeom prst="rect">
            <a:avLst/>
          </a:prstGeom>
          <a:noFill/>
          <a:ln w="9525">
            <a:noFill/>
            <a:miter lim="800000"/>
            <a:headEnd/>
            <a:tailEnd/>
          </a:ln>
        </p:spPr>
        <p:txBody>
          <a:bodyPr>
            <a:spAutoFit/>
          </a:bodyPr>
          <a:lstStyle/>
          <a:p>
            <a:r>
              <a:rPr lang="en-US" sz="9600" b="1">
                <a:solidFill>
                  <a:schemeClr val="tx1"/>
                </a:solidFill>
              </a:rPr>
              <a:t>+</a:t>
            </a:r>
          </a:p>
        </p:txBody>
      </p:sp>
      <p:sp>
        <p:nvSpPr>
          <p:cNvPr id="68" name="TextBox 67"/>
          <p:cNvSpPr txBox="1">
            <a:spLocks noChangeArrowheads="1"/>
          </p:cNvSpPr>
          <p:nvPr/>
        </p:nvSpPr>
        <p:spPr bwMode="auto">
          <a:xfrm>
            <a:off x="5181600" y="2133600"/>
            <a:ext cx="914400" cy="1570038"/>
          </a:xfrm>
          <a:prstGeom prst="rect">
            <a:avLst/>
          </a:prstGeom>
          <a:noFill/>
          <a:ln w="9525">
            <a:noFill/>
            <a:miter lim="800000"/>
            <a:headEnd/>
            <a:tailEnd/>
          </a:ln>
        </p:spPr>
        <p:txBody>
          <a:bodyPr>
            <a:spAutoFit/>
          </a:bodyPr>
          <a:lstStyle/>
          <a:p>
            <a:r>
              <a:rPr lang="en-US" sz="9600" b="1" dirty="0">
                <a:solidFill>
                  <a:schemeClr val="tx1"/>
                </a:solidFill>
              </a:rPr>
              <a:t>=</a:t>
            </a:r>
          </a:p>
        </p:txBody>
      </p:sp>
      <p:sp>
        <p:nvSpPr>
          <p:cNvPr id="6153" name="TextBox 69"/>
          <p:cNvSpPr txBox="1">
            <a:spLocks noChangeArrowheads="1"/>
          </p:cNvSpPr>
          <p:nvPr/>
        </p:nvSpPr>
        <p:spPr bwMode="auto">
          <a:xfrm>
            <a:off x="762000" y="5068888"/>
            <a:ext cx="7772400" cy="646112"/>
          </a:xfrm>
          <a:prstGeom prst="rect">
            <a:avLst/>
          </a:prstGeom>
          <a:noFill/>
          <a:ln w="9525">
            <a:noFill/>
            <a:miter lim="800000"/>
            <a:headEnd/>
            <a:tailEnd/>
          </a:ln>
        </p:spPr>
        <p:txBody>
          <a:bodyPr>
            <a:spAutoFit/>
          </a:bodyPr>
          <a:lstStyle/>
          <a:p>
            <a:r>
              <a:rPr lang="en-US" sz="3600" b="1" dirty="0">
                <a:solidFill>
                  <a:srgbClr val="0000CC"/>
                </a:solidFill>
              </a:rPr>
              <a:t>“</a:t>
            </a:r>
            <a:r>
              <a:rPr lang="en-US" sz="3600" b="1" i="1" dirty="0" err="1">
                <a:solidFill>
                  <a:srgbClr val="0000CC"/>
                </a:solidFill>
              </a:rPr>
              <a:t>Hào</a:t>
            </a:r>
            <a:r>
              <a:rPr lang="en-US" sz="3600" b="1" i="1" dirty="0">
                <a:solidFill>
                  <a:srgbClr val="0000CC"/>
                </a:solidFill>
              </a:rPr>
              <a:t> </a:t>
            </a:r>
            <a:r>
              <a:rPr lang="en-US" sz="3600" b="1" i="1" dirty="0" err="1">
                <a:solidFill>
                  <a:srgbClr val="0000CC"/>
                </a:solidFill>
              </a:rPr>
              <a:t>khi</a:t>
            </a:r>
            <a:r>
              <a:rPr lang="en-US" sz="3600" b="1" i="1" dirty="0">
                <a:solidFill>
                  <a:srgbClr val="0000CC"/>
                </a:solidFill>
              </a:rPr>
              <a:t>́ </a:t>
            </a:r>
            <a:r>
              <a:rPr lang="en-US" sz="3600" b="1" i="1" dirty="0" err="1">
                <a:solidFill>
                  <a:srgbClr val="0000CC"/>
                </a:solidFill>
              </a:rPr>
              <a:t>Đông</a:t>
            </a:r>
            <a:r>
              <a:rPr lang="en-US" sz="3600" b="1" i="1" dirty="0">
                <a:solidFill>
                  <a:srgbClr val="0000CC"/>
                </a:solidFill>
              </a:rPr>
              <a:t> A</a:t>
            </a:r>
            <a:r>
              <a:rPr lang="en-US" sz="3600" b="1" dirty="0">
                <a:solidFill>
                  <a:srgbClr val="0000CC"/>
                </a:solidFill>
              </a:rPr>
              <a:t>”: </a:t>
            </a:r>
            <a:r>
              <a:rPr lang="en-US" sz="3600" b="1" dirty="0" err="1">
                <a:solidFill>
                  <a:srgbClr val="0000CC"/>
                </a:solidFill>
              </a:rPr>
              <a:t>Hào</a:t>
            </a:r>
            <a:r>
              <a:rPr lang="en-US" sz="3600" b="1" dirty="0">
                <a:solidFill>
                  <a:srgbClr val="0000CC"/>
                </a:solidFill>
              </a:rPr>
              <a:t> </a:t>
            </a:r>
            <a:r>
              <a:rPr lang="en-US" sz="3600" b="1" dirty="0" err="1">
                <a:solidFill>
                  <a:srgbClr val="0000CC"/>
                </a:solidFill>
              </a:rPr>
              <a:t>khi</a:t>
            </a:r>
            <a:r>
              <a:rPr lang="en-US" sz="3600" b="1" dirty="0">
                <a:solidFill>
                  <a:srgbClr val="0000CC"/>
                </a:solidFill>
              </a:rPr>
              <a:t>́ </a:t>
            </a:r>
            <a:r>
              <a:rPr lang="en-US" sz="3600" b="1" dirty="0" err="1">
                <a:solidFill>
                  <a:srgbClr val="0000CC"/>
                </a:solidFill>
              </a:rPr>
              <a:t>thời</a:t>
            </a:r>
            <a:r>
              <a:rPr lang="en-US" sz="3600" b="1" dirty="0">
                <a:solidFill>
                  <a:srgbClr val="0000CC"/>
                </a:solidFill>
              </a:rPr>
              <a:t> </a:t>
            </a:r>
            <a:r>
              <a:rPr lang="en-US" sz="3600" b="1" dirty="0" err="1">
                <a:solidFill>
                  <a:srgbClr val="0000CC"/>
                </a:solidFill>
              </a:rPr>
              <a:t>Trần</a:t>
            </a:r>
            <a:endParaRPr lang="en-US" sz="3600" b="1" dirty="0"/>
          </a:p>
        </p:txBody>
      </p:sp>
      <p:sp>
        <p:nvSpPr>
          <p:cNvPr id="3" name="TextBox 2"/>
          <p:cNvSpPr txBox="1"/>
          <p:nvPr/>
        </p:nvSpPr>
        <p:spPr>
          <a:xfrm>
            <a:off x="456829" y="354551"/>
            <a:ext cx="3089133" cy="523220"/>
          </a:xfrm>
          <a:prstGeom prst="rect">
            <a:avLst/>
          </a:prstGeom>
          <a:noFill/>
        </p:spPr>
        <p:txBody>
          <a:bodyPr wrap="square" rtlCol="0">
            <a:spAutoFit/>
          </a:bodyPr>
          <a:lstStyle/>
          <a:p>
            <a:r>
              <a:rPr lang="en-US" b="1" dirty="0" err="1" smtClean="0">
                <a:solidFill>
                  <a:srgbClr val="FF0000"/>
                </a:solidFill>
              </a:rPr>
              <a:t>Giới</a:t>
            </a:r>
            <a:r>
              <a:rPr lang="en-US" b="1" dirty="0" smtClean="0">
                <a:solidFill>
                  <a:srgbClr val="FF0000"/>
                </a:solidFill>
              </a:rPr>
              <a:t> </a:t>
            </a:r>
            <a:r>
              <a:rPr lang="en-US" b="1" dirty="0" err="1" smtClean="0">
                <a:solidFill>
                  <a:srgbClr val="FF0000"/>
                </a:solidFill>
              </a:rPr>
              <a:t>thiệu</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style.rotation</p:attrName>
                                        </p:attrNameLst>
                                      </p:cBhvr>
                                      <p:tavLst>
                                        <p:tav tm="0">
                                          <p:val>
                                            <p:fltVal val="720"/>
                                          </p:val>
                                        </p:tav>
                                        <p:tav tm="100000">
                                          <p:val>
                                            <p:fltVal val="0"/>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checkerboard(across)">
                                      <p:cBhvr>
                                        <p:cTn id="18" dur="500"/>
                                        <p:tgtEl>
                                          <p:spTgt spid="6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0"/>
                            </p:stCondLst>
                            <p:childTnLst>
                              <p:par>
                                <p:cTn id="27" presetID="8" presetClass="entr" presetSubtype="16"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diamond(in)">
                                      <p:cBhvr>
                                        <p:cTn id="29" dur="500"/>
                                        <p:tgtEl>
                                          <p:spTgt spid="68"/>
                                        </p:tgtEl>
                                      </p:cBhvr>
                                    </p:animEffect>
                                  </p:childTnLst>
                                </p:cTn>
                              </p:par>
                            </p:childTnLst>
                          </p:cTn>
                        </p:par>
                        <p:par>
                          <p:cTn id="30" fill="hold">
                            <p:stCondLst>
                              <p:cond delay="3500"/>
                            </p:stCondLst>
                            <p:childTnLst>
                              <p:par>
                                <p:cTn id="31" presetID="2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edge">
                                      <p:cBhvr>
                                        <p:cTn id="33" dur="1000"/>
                                        <p:tgtEl>
                                          <p:spTgt spid="18"/>
                                        </p:tgtEl>
                                      </p:cBhvr>
                                    </p:animEffect>
                                  </p:childTnLst>
                                </p:cTn>
                              </p:par>
                            </p:childTnLst>
                          </p:cTn>
                        </p:par>
                        <p:par>
                          <p:cTn id="34" fill="hold">
                            <p:stCondLst>
                              <p:cond delay="4500"/>
                            </p:stCondLst>
                            <p:childTnLst>
                              <p:par>
                                <p:cTn id="35" presetID="8" presetClass="entr" presetSubtype="32" fill="hold" grpId="0" nodeType="after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diamond(out)">
                                      <p:cBhvr>
                                        <p:cTn id="37"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p:bldP spid="68" grpId="0"/>
      <p:bldP spid="6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52"/>
          <p:cNvGrpSpPr>
            <a:grpSpLocks/>
          </p:cNvGrpSpPr>
          <p:nvPr/>
        </p:nvGrpSpPr>
        <p:grpSpPr bwMode="auto">
          <a:xfrm>
            <a:off x="0" y="-76200"/>
            <a:ext cx="9144000" cy="6858000"/>
            <a:chOff x="0" y="0"/>
            <a:chExt cx="9144000" cy="6858000"/>
          </a:xfrm>
        </p:grpSpPr>
        <p:pic>
          <p:nvPicPr>
            <p:cNvPr id="25614"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5615"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5616"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5617"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9" name="TextBox 10"/>
          <p:cNvSpPr txBox="1">
            <a:spLocks noChangeArrowheads="1"/>
          </p:cNvSpPr>
          <p:nvPr/>
        </p:nvSpPr>
        <p:spPr bwMode="auto">
          <a:xfrm>
            <a:off x="381000" y="1828800"/>
            <a:ext cx="7086600" cy="584200"/>
          </a:xfrm>
          <a:prstGeom prst="rect">
            <a:avLst/>
          </a:prstGeom>
          <a:noFill/>
          <a:ln w="9525">
            <a:noFill/>
            <a:miter lim="800000"/>
            <a:headEnd/>
            <a:tailEnd/>
          </a:ln>
        </p:spPr>
        <p:txBody>
          <a:bodyPr>
            <a:spAutoFit/>
          </a:bodyPr>
          <a:lstStyle/>
          <a:p>
            <a:r>
              <a:rPr lang="en-US" sz="3200" b="1">
                <a:solidFill>
                  <a:schemeClr val="tx1"/>
                </a:solidFill>
              </a:rPr>
              <a:t>- </a:t>
            </a:r>
            <a:r>
              <a:rPr lang="en-US" sz="3200" b="1" u="sng">
                <a:solidFill>
                  <a:schemeClr val="tx1"/>
                </a:solidFill>
              </a:rPr>
              <a:t>Hình ảnh người tráng sĩ thời Trần</a:t>
            </a:r>
            <a:r>
              <a:rPr lang="en-US" sz="3200" b="1">
                <a:solidFill>
                  <a:schemeClr val="tx1"/>
                </a:solidFill>
              </a:rPr>
              <a:t>:</a:t>
            </a:r>
          </a:p>
        </p:txBody>
      </p:sp>
      <p:sp>
        <p:nvSpPr>
          <p:cNvPr id="25604" name="TextBox 9"/>
          <p:cNvSpPr txBox="1">
            <a:spLocks noChangeArrowheads="1"/>
          </p:cNvSpPr>
          <p:nvPr/>
        </p:nvSpPr>
        <p:spPr bwMode="auto">
          <a:xfrm>
            <a:off x="228600" y="1524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5605" name="TextBox 10"/>
          <p:cNvSpPr txBox="1">
            <a:spLocks noChangeArrowheads="1"/>
          </p:cNvSpPr>
          <p:nvPr/>
        </p:nvSpPr>
        <p:spPr bwMode="auto">
          <a:xfrm>
            <a:off x="381000" y="685800"/>
            <a:ext cx="8915400" cy="1077913"/>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Hình tượng con người và quân đội thời nhà Trần </a:t>
            </a:r>
            <a:r>
              <a:rPr lang="en-US" sz="3200" b="1">
                <a:solidFill>
                  <a:srgbClr val="FF00FF"/>
                </a:solidFill>
              </a:rPr>
              <a:t>(hai câu đầu):</a:t>
            </a:r>
          </a:p>
        </p:txBody>
      </p:sp>
      <p:sp>
        <p:nvSpPr>
          <p:cNvPr id="12" name="TextBox 11"/>
          <p:cNvSpPr txBox="1">
            <a:spLocks noChangeArrowheads="1"/>
          </p:cNvSpPr>
          <p:nvPr/>
        </p:nvSpPr>
        <p:spPr bwMode="auto">
          <a:xfrm>
            <a:off x="457200" y="2438400"/>
            <a:ext cx="3124200" cy="584200"/>
          </a:xfrm>
          <a:prstGeom prst="rect">
            <a:avLst/>
          </a:prstGeom>
          <a:noFill/>
          <a:ln w="9525">
            <a:noFill/>
            <a:miter lim="800000"/>
            <a:headEnd/>
            <a:tailEnd/>
          </a:ln>
        </p:spPr>
        <p:txBody>
          <a:bodyPr>
            <a:spAutoFit/>
          </a:bodyPr>
          <a:lstStyle/>
          <a:p>
            <a:r>
              <a:rPr lang="en-US" sz="3200" b="1" dirty="0">
                <a:solidFill>
                  <a:srgbClr val="C00000"/>
                </a:solidFill>
              </a:rPr>
              <a:t>+ “</a:t>
            </a:r>
            <a:r>
              <a:rPr lang="en-US" sz="3200" b="1" i="1" dirty="0" err="1">
                <a:solidFill>
                  <a:srgbClr val="C00000"/>
                </a:solidFill>
              </a:rPr>
              <a:t>hoành</a:t>
            </a:r>
            <a:r>
              <a:rPr lang="en-US" sz="3200" b="1" i="1" dirty="0">
                <a:solidFill>
                  <a:srgbClr val="C00000"/>
                </a:solidFill>
              </a:rPr>
              <a:t> </a:t>
            </a:r>
            <a:r>
              <a:rPr lang="en-US" sz="3200" b="1" i="1" dirty="0" err="1">
                <a:solidFill>
                  <a:srgbClr val="C00000"/>
                </a:solidFill>
              </a:rPr>
              <a:t>sóc</a:t>
            </a:r>
            <a:r>
              <a:rPr lang="en-US" sz="3200" b="1" i="1" dirty="0">
                <a:solidFill>
                  <a:srgbClr val="C00000"/>
                </a:solidFill>
              </a:rPr>
              <a:t>”</a:t>
            </a:r>
            <a:r>
              <a:rPr lang="en-US" sz="3200" b="1" dirty="0">
                <a:solidFill>
                  <a:srgbClr val="C00000"/>
                </a:solidFill>
              </a:rPr>
              <a:t>: </a:t>
            </a:r>
          </a:p>
        </p:txBody>
      </p:sp>
      <p:sp>
        <p:nvSpPr>
          <p:cNvPr id="13" name="TextBox 14"/>
          <p:cNvSpPr txBox="1">
            <a:spLocks noChangeArrowheads="1"/>
          </p:cNvSpPr>
          <p:nvPr/>
        </p:nvSpPr>
        <p:spPr bwMode="auto">
          <a:xfrm>
            <a:off x="457200" y="3048000"/>
            <a:ext cx="3352800" cy="584200"/>
          </a:xfrm>
          <a:prstGeom prst="rect">
            <a:avLst/>
          </a:prstGeom>
          <a:noFill/>
          <a:ln w="9525">
            <a:noFill/>
            <a:miter lim="800000"/>
            <a:headEnd/>
            <a:tailEnd/>
          </a:ln>
        </p:spPr>
        <p:txBody>
          <a:bodyPr>
            <a:spAutoFit/>
          </a:bodyPr>
          <a:lstStyle/>
          <a:p>
            <a:r>
              <a:rPr lang="en-US" sz="3200" b="1" i="1">
                <a:solidFill>
                  <a:srgbClr val="C00000"/>
                </a:solidFill>
              </a:rPr>
              <a:t>+ “giang sơn”</a:t>
            </a:r>
            <a:r>
              <a:rPr lang="en-US" sz="3200" b="1">
                <a:solidFill>
                  <a:srgbClr val="C00000"/>
                </a:solidFill>
              </a:rPr>
              <a:t>:</a:t>
            </a:r>
          </a:p>
        </p:txBody>
      </p:sp>
      <p:sp>
        <p:nvSpPr>
          <p:cNvPr id="14" name="TextBox 16"/>
          <p:cNvSpPr txBox="1">
            <a:spLocks noChangeArrowheads="1"/>
          </p:cNvSpPr>
          <p:nvPr/>
        </p:nvSpPr>
        <p:spPr bwMode="auto">
          <a:xfrm>
            <a:off x="457200" y="3810000"/>
            <a:ext cx="3581400" cy="1077913"/>
          </a:xfrm>
          <a:prstGeom prst="rect">
            <a:avLst/>
          </a:prstGeom>
          <a:noFill/>
          <a:ln w="9525">
            <a:noFill/>
            <a:miter lim="800000"/>
            <a:headEnd/>
            <a:tailEnd/>
          </a:ln>
        </p:spPr>
        <p:txBody>
          <a:bodyPr>
            <a:spAutoFit/>
          </a:bodyPr>
          <a:lstStyle/>
          <a:p>
            <a:r>
              <a:rPr lang="en-US" sz="3200" b="1">
                <a:solidFill>
                  <a:srgbClr val="C00000"/>
                </a:solidFill>
              </a:rPr>
              <a:t>+ “</a:t>
            </a:r>
            <a:r>
              <a:rPr lang="en-US" sz="3200" b="1" i="1">
                <a:solidFill>
                  <a:srgbClr val="C00000"/>
                </a:solidFill>
              </a:rPr>
              <a:t>kháp kỉ thu”</a:t>
            </a:r>
            <a:r>
              <a:rPr lang="en-US" sz="3200" b="1">
                <a:solidFill>
                  <a:srgbClr val="C00000"/>
                </a:solidFill>
              </a:rPr>
              <a:t>:</a:t>
            </a:r>
          </a:p>
          <a:p>
            <a:endParaRPr lang="en-US" sz="3200" b="1">
              <a:solidFill>
                <a:srgbClr val="C00000"/>
              </a:solidFill>
            </a:endParaRPr>
          </a:p>
        </p:txBody>
      </p:sp>
      <p:sp>
        <p:nvSpPr>
          <p:cNvPr id="15" name="TextBox 14"/>
          <p:cNvSpPr txBox="1">
            <a:spLocks noChangeArrowheads="1"/>
          </p:cNvSpPr>
          <p:nvPr/>
        </p:nvSpPr>
        <p:spPr bwMode="auto">
          <a:xfrm>
            <a:off x="3264737" y="2438112"/>
            <a:ext cx="5181600" cy="584775"/>
          </a:xfrm>
          <a:prstGeom prst="rect">
            <a:avLst/>
          </a:prstGeom>
          <a:noFill/>
          <a:ln w="9525">
            <a:noFill/>
            <a:miter lim="800000"/>
            <a:headEnd/>
            <a:tailEnd/>
          </a:ln>
        </p:spPr>
        <p:txBody>
          <a:bodyPr wrap="square">
            <a:spAutoFit/>
          </a:bodyPr>
          <a:lstStyle/>
          <a:p>
            <a:r>
              <a:rPr lang="en-US" sz="3200" dirty="0" err="1">
                <a:solidFill>
                  <a:srgbClr val="C00000"/>
                </a:solidFill>
              </a:rPr>
              <a:t>tư</a:t>
            </a:r>
            <a:r>
              <a:rPr lang="en-US" sz="3200" dirty="0">
                <a:solidFill>
                  <a:srgbClr val="C00000"/>
                </a:solidFill>
              </a:rPr>
              <a:t> </a:t>
            </a:r>
            <a:r>
              <a:rPr lang="en-US" sz="3200" dirty="0" err="1" smtClean="0">
                <a:solidFill>
                  <a:srgbClr val="C00000"/>
                </a:solidFill>
              </a:rPr>
              <a:t>thê</a:t>
            </a:r>
            <a:r>
              <a:rPr lang="en-US" sz="3200" dirty="0" smtClean="0">
                <a:solidFill>
                  <a:srgbClr val="C00000"/>
                </a:solidFill>
              </a:rPr>
              <a:t> </a:t>
            </a:r>
            <a:r>
              <a:rPr lang="en-US" sz="3200" dirty="0" err="1" smtClean="0">
                <a:solidFill>
                  <a:srgbClr val="C00000"/>
                </a:solidFill>
              </a:rPr>
              <a:t>cầm</a:t>
            </a:r>
            <a:r>
              <a:rPr lang="en-US" sz="3200" dirty="0" smtClean="0">
                <a:solidFill>
                  <a:srgbClr val="C00000"/>
                </a:solidFill>
              </a:rPr>
              <a:t> </a:t>
            </a:r>
            <a:r>
              <a:rPr lang="en-US" sz="3200" dirty="0" err="1" smtClean="0">
                <a:solidFill>
                  <a:srgbClr val="C00000"/>
                </a:solidFill>
              </a:rPr>
              <a:t>ngang</a:t>
            </a:r>
            <a:r>
              <a:rPr lang="en-US" sz="3200" dirty="0" smtClean="0">
                <a:solidFill>
                  <a:srgbClr val="C00000"/>
                </a:solidFill>
              </a:rPr>
              <a:t> </a:t>
            </a:r>
            <a:r>
              <a:rPr lang="en-US" sz="3200" dirty="0" err="1" smtClean="0">
                <a:solidFill>
                  <a:srgbClr val="C00000"/>
                </a:solidFill>
              </a:rPr>
              <a:t>ngọn</a:t>
            </a:r>
            <a:r>
              <a:rPr lang="en-US" sz="3200" dirty="0" smtClean="0">
                <a:solidFill>
                  <a:srgbClr val="C00000"/>
                </a:solidFill>
              </a:rPr>
              <a:t> </a:t>
            </a:r>
            <a:r>
              <a:rPr lang="en-US" sz="3200" dirty="0" err="1" smtClean="0">
                <a:solidFill>
                  <a:srgbClr val="C00000"/>
                </a:solidFill>
              </a:rPr>
              <a:t>giáo</a:t>
            </a:r>
            <a:r>
              <a:rPr lang="en-US" sz="3200" dirty="0" smtClean="0">
                <a:solidFill>
                  <a:srgbClr val="C00000"/>
                </a:solidFill>
              </a:rPr>
              <a:t>́ </a:t>
            </a:r>
            <a:endParaRPr lang="en-US" sz="3200" dirty="0">
              <a:solidFill>
                <a:srgbClr val="C00000"/>
              </a:solidFill>
            </a:endParaRPr>
          </a:p>
        </p:txBody>
      </p:sp>
      <p:sp>
        <p:nvSpPr>
          <p:cNvPr id="16" name="TextBox 15"/>
          <p:cNvSpPr txBox="1">
            <a:spLocks noChangeArrowheads="1"/>
          </p:cNvSpPr>
          <p:nvPr/>
        </p:nvSpPr>
        <p:spPr bwMode="auto">
          <a:xfrm>
            <a:off x="3133554" y="3027581"/>
            <a:ext cx="5943600" cy="584775"/>
          </a:xfrm>
          <a:prstGeom prst="rect">
            <a:avLst/>
          </a:prstGeom>
          <a:noFill/>
          <a:ln w="9525">
            <a:noFill/>
            <a:miter lim="800000"/>
            <a:headEnd/>
            <a:tailEnd/>
          </a:ln>
        </p:spPr>
        <p:txBody>
          <a:bodyPr wrap="square">
            <a:spAutoFit/>
          </a:bodyPr>
          <a:lstStyle/>
          <a:p>
            <a:r>
              <a:rPr lang="en-US" sz="3200" dirty="0" err="1">
                <a:solidFill>
                  <a:srgbClr val="C00000"/>
                </a:solidFill>
              </a:rPr>
              <a:t>không</a:t>
            </a:r>
            <a:r>
              <a:rPr lang="en-US" sz="3200" dirty="0">
                <a:solidFill>
                  <a:srgbClr val="C00000"/>
                </a:solidFill>
              </a:rPr>
              <a:t> </a:t>
            </a:r>
            <a:r>
              <a:rPr lang="en-US" sz="3200" dirty="0" err="1" smtClean="0">
                <a:solidFill>
                  <a:srgbClr val="C00000"/>
                </a:solidFill>
              </a:rPr>
              <a:t>gian</a:t>
            </a:r>
            <a:r>
              <a:rPr lang="en-US" sz="3200" dirty="0" smtClean="0">
                <a:solidFill>
                  <a:srgbClr val="C00000"/>
                </a:solidFill>
              </a:rPr>
              <a:t> </a:t>
            </a:r>
            <a:r>
              <a:rPr lang="en-US" sz="3200" dirty="0" err="1" smtClean="0">
                <a:solidFill>
                  <a:srgbClr val="C00000"/>
                </a:solidFill>
              </a:rPr>
              <a:t>rộng</a:t>
            </a:r>
            <a:r>
              <a:rPr lang="en-US" sz="3200" dirty="0" smtClean="0">
                <a:solidFill>
                  <a:srgbClr val="C00000"/>
                </a:solidFill>
              </a:rPr>
              <a:t> </a:t>
            </a:r>
            <a:r>
              <a:rPr lang="en-US" sz="3200" dirty="0" err="1" smtClean="0">
                <a:solidFill>
                  <a:srgbClr val="C00000"/>
                </a:solidFill>
              </a:rPr>
              <a:t>lớn</a:t>
            </a:r>
            <a:r>
              <a:rPr lang="en-US" sz="3200" dirty="0" smtClean="0">
                <a:solidFill>
                  <a:srgbClr val="C00000"/>
                </a:solidFill>
              </a:rPr>
              <a:t> </a:t>
            </a:r>
            <a:r>
              <a:rPr lang="en-US" sz="3200" dirty="0" err="1" smtClean="0">
                <a:solidFill>
                  <a:srgbClr val="C00000"/>
                </a:solidFill>
              </a:rPr>
              <a:t>của</a:t>
            </a:r>
            <a:r>
              <a:rPr lang="en-US" sz="3200" dirty="0" smtClean="0">
                <a:solidFill>
                  <a:srgbClr val="C00000"/>
                </a:solidFill>
              </a:rPr>
              <a:t> </a:t>
            </a:r>
            <a:r>
              <a:rPr lang="en-US" sz="3200" dirty="0" err="1" smtClean="0">
                <a:solidFill>
                  <a:srgbClr val="C00000"/>
                </a:solidFill>
              </a:rPr>
              <a:t>Đất</a:t>
            </a:r>
            <a:r>
              <a:rPr lang="en-US" sz="3200" dirty="0" smtClean="0">
                <a:solidFill>
                  <a:srgbClr val="C00000"/>
                </a:solidFill>
              </a:rPr>
              <a:t> </a:t>
            </a:r>
            <a:r>
              <a:rPr lang="en-US" sz="3200" dirty="0" err="1" smtClean="0">
                <a:solidFill>
                  <a:srgbClr val="C00000"/>
                </a:solidFill>
              </a:rPr>
              <a:t>nước</a:t>
            </a:r>
            <a:endParaRPr lang="en-US" sz="3200" dirty="0">
              <a:solidFill>
                <a:srgbClr val="C00000"/>
              </a:solidFill>
            </a:endParaRPr>
          </a:p>
        </p:txBody>
      </p:sp>
      <p:sp>
        <p:nvSpPr>
          <p:cNvPr id="17" name="TextBox 16"/>
          <p:cNvSpPr txBox="1">
            <a:spLocks noChangeArrowheads="1"/>
          </p:cNvSpPr>
          <p:nvPr/>
        </p:nvSpPr>
        <p:spPr bwMode="auto">
          <a:xfrm>
            <a:off x="3505200" y="3810000"/>
            <a:ext cx="2971800" cy="584775"/>
          </a:xfrm>
          <a:prstGeom prst="rect">
            <a:avLst/>
          </a:prstGeom>
          <a:noFill/>
          <a:ln w="9525">
            <a:noFill/>
            <a:miter lim="800000"/>
            <a:headEnd/>
            <a:tailEnd/>
          </a:ln>
        </p:spPr>
        <p:txBody>
          <a:bodyPr wrap="square">
            <a:spAutoFit/>
          </a:bodyPr>
          <a:lstStyle/>
          <a:p>
            <a:r>
              <a:rPr lang="en-US" sz="3200" dirty="0" err="1">
                <a:solidFill>
                  <a:srgbClr val="C00000"/>
                </a:solidFill>
              </a:rPr>
              <a:t>thời</a:t>
            </a:r>
            <a:r>
              <a:rPr lang="en-US" sz="3200" dirty="0">
                <a:solidFill>
                  <a:srgbClr val="C00000"/>
                </a:solidFill>
              </a:rPr>
              <a:t> </a:t>
            </a:r>
            <a:r>
              <a:rPr lang="en-US" sz="3200" dirty="0" err="1" smtClean="0">
                <a:solidFill>
                  <a:srgbClr val="C00000"/>
                </a:solidFill>
              </a:rPr>
              <a:t>gian</a:t>
            </a:r>
            <a:r>
              <a:rPr lang="en-US" sz="3200" dirty="0" smtClean="0">
                <a:solidFill>
                  <a:srgbClr val="C00000"/>
                </a:solidFill>
              </a:rPr>
              <a:t> </a:t>
            </a:r>
            <a:r>
              <a:rPr lang="en-US" sz="3200" dirty="0" err="1" smtClean="0">
                <a:solidFill>
                  <a:srgbClr val="C00000"/>
                </a:solidFill>
              </a:rPr>
              <a:t>dài</a:t>
            </a:r>
            <a:endParaRPr lang="en-US" sz="3200" dirty="0">
              <a:solidFill>
                <a:srgbClr val="C00000"/>
              </a:solidFill>
            </a:endParaRPr>
          </a:p>
        </p:txBody>
      </p:sp>
      <p:sp>
        <p:nvSpPr>
          <p:cNvPr id="18" name="TextBox 17"/>
          <p:cNvSpPr txBox="1">
            <a:spLocks noChangeArrowheads="1"/>
          </p:cNvSpPr>
          <p:nvPr/>
        </p:nvSpPr>
        <p:spPr bwMode="auto">
          <a:xfrm>
            <a:off x="304800" y="4648200"/>
            <a:ext cx="8458200" cy="1570038"/>
          </a:xfrm>
          <a:prstGeom prst="rect">
            <a:avLst/>
          </a:prstGeom>
          <a:noFill/>
          <a:ln w="9525">
            <a:noFill/>
            <a:miter lim="800000"/>
            <a:headEnd/>
            <a:tailEnd/>
          </a:ln>
        </p:spPr>
        <p:txBody>
          <a:bodyPr>
            <a:spAutoFit/>
          </a:bodyPr>
          <a:lstStyle/>
          <a:p>
            <a:r>
              <a:rPr lang="en-US" sz="3200" b="1">
                <a:solidFill>
                  <a:srgbClr val="0000FF"/>
                </a:solidFill>
              </a:rPr>
              <a:t>=&gt; Tư thế cầm vũ khí giữ non sông, sẵn sàng chiến đấu. Đó là tư thế hiên ngang, vững chãi  với vẻ đẹp kì vĩ mang tầm vóc vũ trụ. </a:t>
            </a:r>
            <a:endParaRPr lang="en-US" sz="3200" b="1"/>
          </a:p>
        </p:txBody>
      </p:sp>
      <p:sp>
        <p:nvSpPr>
          <p:cNvPr id="19" name="TextBox 18"/>
          <p:cNvSpPr txBox="1">
            <a:spLocks noChangeArrowheads="1"/>
          </p:cNvSpPr>
          <p:nvPr/>
        </p:nvSpPr>
        <p:spPr bwMode="auto">
          <a:xfrm>
            <a:off x="1524000" y="2483811"/>
            <a:ext cx="6477000" cy="584200"/>
          </a:xfrm>
          <a:prstGeom prst="rect">
            <a:avLst/>
          </a:prstGeom>
          <a:noFill/>
          <a:ln w="9525">
            <a:noFill/>
            <a:miter lim="800000"/>
            <a:headEnd/>
            <a:tailEnd/>
          </a:ln>
        </p:spPr>
        <p:txBody>
          <a:bodyPr>
            <a:spAutoFit/>
          </a:bodyPr>
          <a:lstStyle/>
          <a:p>
            <a:r>
              <a:rPr lang="en-US" sz="3200" b="1" i="1" dirty="0">
                <a:solidFill>
                  <a:srgbClr val="0000FF"/>
                </a:solidFill>
              </a:rPr>
              <a:t>“</a:t>
            </a:r>
            <a:r>
              <a:rPr lang="en-US" sz="3200" b="1" i="1" dirty="0" err="1">
                <a:solidFill>
                  <a:srgbClr val="0000FF"/>
                </a:solidFill>
              </a:rPr>
              <a:t>Hoành</a:t>
            </a:r>
            <a:r>
              <a:rPr lang="en-US" sz="3200" b="1" i="1" dirty="0">
                <a:solidFill>
                  <a:srgbClr val="0000FF"/>
                </a:solidFill>
              </a:rPr>
              <a:t> </a:t>
            </a:r>
            <a:r>
              <a:rPr lang="en-US" sz="3200" b="1" i="1" dirty="0" err="1">
                <a:solidFill>
                  <a:srgbClr val="0000FF"/>
                </a:solidFill>
              </a:rPr>
              <a:t>sóc</a:t>
            </a:r>
            <a:r>
              <a:rPr lang="en-US" sz="3200" b="1" i="1" dirty="0">
                <a:solidFill>
                  <a:srgbClr val="0000FF"/>
                </a:solidFill>
              </a:rPr>
              <a:t> </a:t>
            </a:r>
            <a:r>
              <a:rPr lang="en-US" sz="3200" b="1" i="1" dirty="0" err="1" smtClean="0">
                <a:solidFill>
                  <a:srgbClr val="0000FF"/>
                </a:solidFill>
              </a:rPr>
              <a:t>giang</a:t>
            </a:r>
            <a:r>
              <a:rPr lang="en-US" sz="3200" b="1" i="1" dirty="0" smtClean="0">
                <a:solidFill>
                  <a:srgbClr val="0000FF"/>
                </a:solidFill>
              </a:rPr>
              <a:t> </a:t>
            </a:r>
            <a:r>
              <a:rPr lang="en-US" sz="3200" b="1" i="1" dirty="0" err="1">
                <a:solidFill>
                  <a:srgbClr val="0000FF"/>
                </a:solidFill>
              </a:rPr>
              <a:t>sơn</a:t>
            </a:r>
            <a:r>
              <a:rPr lang="en-US" sz="3200" b="1" i="1" dirty="0">
                <a:solidFill>
                  <a:srgbClr val="0000FF"/>
                </a:solidFill>
              </a:rPr>
              <a:t> </a:t>
            </a:r>
            <a:r>
              <a:rPr lang="en-US" sz="3200" b="1" i="1" dirty="0" err="1">
                <a:solidFill>
                  <a:srgbClr val="0000FF"/>
                </a:solidFill>
              </a:rPr>
              <a:t>kháp</a:t>
            </a:r>
            <a:r>
              <a:rPr lang="en-US" sz="3200" b="1" i="1" dirty="0">
                <a:solidFill>
                  <a:srgbClr val="0000FF"/>
                </a:solidFill>
              </a:rPr>
              <a:t> </a:t>
            </a:r>
            <a:r>
              <a:rPr lang="en-US" sz="3200" b="1" i="1" dirty="0" err="1">
                <a:solidFill>
                  <a:srgbClr val="0000FF"/>
                </a:solidFill>
              </a:rPr>
              <a:t>ki</a:t>
            </a:r>
            <a:r>
              <a:rPr lang="en-US" sz="3200" b="1" i="1" dirty="0">
                <a:solidFill>
                  <a:srgbClr val="0000FF"/>
                </a:solidFill>
              </a:rPr>
              <a:t>̉ </a:t>
            </a:r>
            <a:r>
              <a:rPr lang="en-US" sz="3200" b="1" i="1" dirty="0" err="1">
                <a:solidFill>
                  <a:srgbClr val="0000FF"/>
                </a:solidFill>
              </a:rPr>
              <a:t>thu</a:t>
            </a:r>
            <a:r>
              <a:rPr lang="en-US" sz="3200" b="1" i="1" dirty="0">
                <a:solidFill>
                  <a:srgbClr val="0000FF"/>
                </a:solidFill>
              </a:rPr>
              <a: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iterate type="lt">
                                    <p:tmPct val="0"/>
                                  </p:iterate>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3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out)">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P spid="19" grpId="0"/>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a:spLocks noChangeArrowheads="1"/>
          </p:cNvSpPr>
          <p:nvPr/>
        </p:nvSpPr>
        <p:spPr bwMode="auto">
          <a:xfrm>
            <a:off x="457200" y="1752600"/>
            <a:ext cx="5943600" cy="584200"/>
          </a:xfrm>
          <a:prstGeom prst="rect">
            <a:avLst/>
          </a:prstGeom>
          <a:noFill/>
          <a:ln w="9525">
            <a:noFill/>
            <a:miter lim="800000"/>
            <a:headEnd/>
            <a:tailEnd/>
          </a:ln>
        </p:spPr>
        <p:txBody>
          <a:bodyPr>
            <a:spAutoFit/>
          </a:bodyPr>
          <a:lstStyle/>
          <a:p>
            <a:r>
              <a:rPr lang="en-US" sz="3200" b="1">
                <a:solidFill>
                  <a:schemeClr val="tx1"/>
                </a:solidFill>
              </a:rPr>
              <a:t>- </a:t>
            </a:r>
            <a:r>
              <a:rPr lang="en-US" sz="3200" b="1" u="sng">
                <a:solidFill>
                  <a:schemeClr val="tx1"/>
                </a:solidFill>
              </a:rPr>
              <a:t>Hình ảnh quân đội nhà Trần:</a:t>
            </a:r>
          </a:p>
        </p:txBody>
      </p:sp>
      <p:grpSp>
        <p:nvGrpSpPr>
          <p:cNvPr id="26627" name="Group 52"/>
          <p:cNvGrpSpPr>
            <a:grpSpLocks/>
          </p:cNvGrpSpPr>
          <p:nvPr/>
        </p:nvGrpSpPr>
        <p:grpSpPr bwMode="auto">
          <a:xfrm>
            <a:off x="0" y="0"/>
            <a:ext cx="9144000" cy="6858000"/>
            <a:chOff x="0" y="0"/>
            <a:chExt cx="9144000" cy="6858000"/>
          </a:xfrm>
        </p:grpSpPr>
        <p:pic>
          <p:nvPicPr>
            <p:cNvPr id="26634" name="Picture 6" descr="J0099177"/>
            <p:cNvPicPr>
              <a:picLocks noChangeAspect="1" noChangeArrowheads="1"/>
            </p:cNvPicPr>
            <p:nvPr/>
          </p:nvPicPr>
          <p:blipFill>
            <a:blip r:embed="rId3"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6635" name="Picture 7" descr="J0099177"/>
            <p:cNvPicPr>
              <a:picLocks noChangeAspect="1" noChangeArrowheads="1"/>
            </p:cNvPicPr>
            <p:nvPr/>
          </p:nvPicPr>
          <p:blipFill>
            <a:blip r:embed="rId4"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6636" name="Picture 8" descr="J0099177"/>
            <p:cNvPicPr>
              <a:picLocks noChangeAspect="1" noChangeArrowheads="1"/>
            </p:cNvPicPr>
            <p:nvPr/>
          </p:nvPicPr>
          <p:blipFill>
            <a:blip r:embed="rId5"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6637" name="Picture 9" descr="J0099177"/>
            <p:cNvPicPr>
              <a:picLocks noChangeAspect="1" noChangeArrowheads="1"/>
            </p:cNvPicPr>
            <p:nvPr/>
          </p:nvPicPr>
          <p:blipFill>
            <a:blip r:embed="rId6"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6628" name="TextBox 10"/>
          <p:cNvSpPr txBox="1">
            <a:spLocks noChangeArrowheads="1"/>
          </p:cNvSpPr>
          <p:nvPr/>
        </p:nvSpPr>
        <p:spPr bwMode="auto">
          <a:xfrm>
            <a:off x="228600" y="1524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6629" name="TextBox 11"/>
          <p:cNvSpPr txBox="1">
            <a:spLocks noChangeArrowheads="1"/>
          </p:cNvSpPr>
          <p:nvPr/>
        </p:nvSpPr>
        <p:spPr bwMode="auto">
          <a:xfrm>
            <a:off x="381000" y="685800"/>
            <a:ext cx="8915400" cy="1077913"/>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Hình tượng con người và quân đội thời nhà Trần </a:t>
            </a:r>
            <a:r>
              <a:rPr lang="en-US" sz="3200" b="1">
                <a:solidFill>
                  <a:srgbClr val="FF00FF"/>
                </a:solidFill>
              </a:rPr>
              <a:t>(hai câu đầu):</a:t>
            </a:r>
          </a:p>
        </p:txBody>
      </p:sp>
      <p:sp>
        <p:nvSpPr>
          <p:cNvPr id="15" name="TextBox 14"/>
          <p:cNvSpPr txBox="1">
            <a:spLocks noChangeArrowheads="1"/>
          </p:cNvSpPr>
          <p:nvPr/>
        </p:nvSpPr>
        <p:spPr bwMode="auto">
          <a:xfrm>
            <a:off x="457200" y="3352800"/>
            <a:ext cx="8305800" cy="2062163"/>
          </a:xfrm>
          <a:prstGeom prst="rect">
            <a:avLst/>
          </a:prstGeom>
          <a:noFill/>
          <a:ln w="9525">
            <a:noFill/>
            <a:miter lim="800000"/>
            <a:headEnd/>
            <a:tailEnd/>
          </a:ln>
        </p:spPr>
        <p:txBody>
          <a:bodyPr>
            <a:spAutoFit/>
          </a:bodyPr>
          <a:lstStyle/>
          <a:p>
            <a:pPr algn="just"/>
            <a:r>
              <a:rPr lang="en-US" sz="3200" b="1">
                <a:solidFill>
                  <a:srgbClr val="1A0995"/>
                </a:solidFill>
              </a:rPr>
              <a:t>=&gt; Nghệ thuật so sánh, cường điệu đã cho thấy </a:t>
            </a:r>
            <a:r>
              <a:rPr lang="en-US" sz="3200" b="1">
                <a:solidFill>
                  <a:srgbClr val="FF0000"/>
                </a:solidFill>
              </a:rPr>
              <a:t>sức mạnh </a:t>
            </a:r>
            <a:r>
              <a:rPr lang="en-US" sz="3200" b="1">
                <a:solidFill>
                  <a:srgbClr val="1A0995"/>
                </a:solidFill>
              </a:rPr>
              <a:t>hào hùng; </a:t>
            </a:r>
            <a:r>
              <a:rPr lang="en-US" sz="3200" b="1">
                <a:solidFill>
                  <a:srgbClr val="FF0000"/>
                </a:solidFill>
              </a:rPr>
              <a:t>khí thế </a:t>
            </a:r>
            <a:r>
              <a:rPr lang="en-US" sz="3200" b="1">
                <a:solidFill>
                  <a:srgbClr val="1A0995"/>
                </a:solidFill>
              </a:rPr>
              <a:t>mạnh mẽ, tinh thần quyết chiến quyết thắng của quân đội, của toàn dân tộc.</a:t>
            </a:r>
          </a:p>
        </p:txBody>
      </p:sp>
      <p:sp>
        <p:nvSpPr>
          <p:cNvPr id="17" name="TextBox 16"/>
          <p:cNvSpPr txBox="1">
            <a:spLocks noChangeArrowheads="1"/>
          </p:cNvSpPr>
          <p:nvPr/>
        </p:nvSpPr>
        <p:spPr bwMode="auto">
          <a:xfrm>
            <a:off x="1752600" y="2438400"/>
            <a:ext cx="2438400" cy="584200"/>
          </a:xfrm>
          <a:prstGeom prst="rect">
            <a:avLst/>
          </a:prstGeom>
          <a:noFill/>
          <a:ln w="9525">
            <a:noFill/>
            <a:miter lim="800000"/>
            <a:headEnd/>
            <a:tailEnd/>
          </a:ln>
        </p:spPr>
        <p:txBody>
          <a:bodyPr>
            <a:spAutoFit/>
          </a:bodyPr>
          <a:lstStyle/>
          <a:p>
            <a:r>
              <a:rPr lang="en-US" sz="3200" b="1" i="1">
                <a:solidFill>
                  <a:srgbClr val="0000FF"/>
                </a:solidFill>
              </a:rPr>
              <a:t>“Tam quân</a:t>
            </a:r>
            <a:endParaRPr lang="en-US" sz="3200"/>
          </a:p>
        </p:txBody>
      </p:sp>
      <p:sp>
        <p:nvSpPr>
          <p:cNvPr id="18" name="TextBox 17"/>
          <p:cNvSpPr txBox="1">
            <a:spLocks noChangeArrowheads="1"/>
          </p:cNvSpPr>
          <p:nvPr/>
        </p:nvSpPr>
        <p:spPr bwMode="auto">
          <a:xfrm>
            <a:off x="3810000" y="2438400"/>
            <a:ext cx="1524000" cy="584200"/>
          </a:xfrm>
          <a:prstGeom prst="rect">
            <a:avLst/>
          </a:prstGeom>
          <a:noFill/>
          <a:ln w="9525">
            <a:noFill/>
            <a:miter lim="800000"/>
            <a:headEnd/>
            <a:tailEnd/>
          </a:ln>
        </p:spPr>
        <p:txBody>
          <a:bodyPr>
            <a:spAutoFit/>
          </a:bodyPr>
          <a:lstStyle/>
          <a:p>
            <a:r>
              <a:rPr lang="en-US" sz="3200" b="1" i="1">
                <a:solidFill>
                  <a:srgbClr val="0000FF"/>
                </a:solidFill>
              </a:rPr>
              <a:t>tì hổ</a:t>
            </a:r>
            <a:endParaRPr lang="en-US" sz="3200"/>
          </a:p>
        </p:txBody>
      </p:sp>
      <p:sp>
        <p:nvSpPr>
          <p:cNvPr id="19" name="TextBox 18"/>
          <p:cNvSpPr txBox="1">
            <a:spLocks noChangeArrowheads="1"/>
          </p:cNvSpPr>
          <p:nvPr/>
        </p:nvSpPr>
        <p:spPr bwMode="auto">
          <a:xfrm>
            <a:off x="4724400" y="2438400"/>
            <a:ext cx="3733800" cy="584200"/>
          </a:xfrm>
          <a:prstGeom prst="rect">
            <a:avLst/>
          </a:prstGeom>
          <a:noFill/>
          <a:ln w="9525">
            <a:noFill/>
            <a:miter lim="800000"/>
            <a:headEnd/>
            <a:tailEnd/>
          </a:ln>
        </p:spPr>
        <p:txBody>
          <a:bodyPr>
            <a:spAutoFit/>
          </a:bodyPr>
          <a:lstStyle/>
          <a:p>
            <a:r>
              <a:rPr lang="en-US" sz="3200" b="1" i="1">
                <a:solidFill>
                  <a:srgbClr val="0000FF"/>
                </a:solidFill>
              </a:rPr>
              <a:t>khí thôn ngưu.”</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3" presetClass="entr" presetSubtype="10" fill="hold" grpId="0" nodeType="withEffect">
                                  <p:stCondLst>
                                    <p:cond delay="0"/>
                                  </p:stCondLst>
                                  <p:iterate type="lt">
                                    <p:tmPct val="0"/>
                                  </p:iterate>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iterate type="lt">
                                    <p:tmPct val="0"/>
                                  </p:iterate>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linds(horizontal)">
                                      <p:cBhvr>
                                        <p:cTn id="13" dur="500"/>
                                        <p:tgtEl>
                                          <p:spTgt spid="18">
                                            <p:txEl>
                                              <p:pRg st="0" end="0"/>
                                            </p:txEl>
                                          </p:spTgt>
                                        </p:tgtEl>
                                      </p:cBhvr>
                                    </p:animEffect>
                                  </p:childTnLst>
                                </p:cTn>
                              </p:par>
                              <p:par>
                                <p:cTn id="14" presetID="3" presetClass="entr" presetSubtype="10" fill="hold" grpId="0" nodeType="withEffect">
                                  <p:stCondLst>
                                    <p:cond delay="0"/>
                                  </p:stCondLst>
                                  <p:iterate type="lt">
                                    <p:tmPct val="0"/>
                                  </p:iterate>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1" nodeType="clickEffect">
                                  <p:stCondLst>
                                    <p:cond delay="0"/>
                                  </p:stCondLst>
                                  <p:iterate type="lt">
                                    <p:tmPct val="4000"/>
                                  </p:iterate>
                                  <p:childTnLst>
                                    <p:set>
                                      <p:cBhvr override="childStyle">
                                        <p:cTn id="20" dur="500" fill="hold"/>
                                        <p:tgtEl>
                                          <p:spTgt spid="17"/>
                                        </p:tgtEl>
                                        <p:attrNameLst>
                                          <p:attrName>style.textDecorationUnderline</p:attrName>
                                        </p:attrNameLst>
                                      </p:cBhvr>
                                      <p:to>
                                        <p:strVal val="true"/>
                                      </p:to>
                                    </p:set>
                                  </p:childTnLst>
                                </p:cTn>
                              </p:par>
                            </p:childTnLst>
                          </p:cTn>
                        </p:par>
                        <p:par>
                          <p:cTn id="21" fill="hold">
                            <p:stCondLst>
                              <p:cond delay="640"/>
                            </p:stCondLst>
                            <p:childTnLst>
                              <p:par>
                                <p:cTn id="22" presetID="18" presetClass="emph" presetSubtype="0" fill="hold" grpId="0" nodeType="afterEffect">
                                  <p:stCondLst>
                                    <p:cond delay="0"/>
                                  </p:stCondLst>
                                  <p:iterate type="lt">
                                    <p:tmPct val="4000"/>
                                  </p:iterate>
                                  <p:childTnLst>
                                    <p:set>
                                      <p:cBhvr override="childStyle">
                                        <p:cTn id="23" dur="500" fill="hold"/>
                                        <p:tgtEl>
                                          <p:spTgt spid="18">
                                            <p:txEl>
                                              <p:pRg st="0" end="0"/>
                                            </p:txEl>
                                          </p:spTgt>
                                        </p:tgtEl>
                                        <p:attrNameLst>
                                          <p:attrName>style.textDecorationUnderline</p:attrName>
                                        </p:attrNameLst>
                                      </p:cBhvr>
                                      <p:to>
                                        <p:strVal val="true"/>
                                      </p:to>
                                    </p:set>
                                  </p:childTnLst>
                                </p:cTn>
                              </p:par>
                            </p:childTnLst>
                          </p:cTn>
                        </p:par>
                        <p:par>
                          <p:cTn id="24" fill="hold">
                            <p:stCondLst>
                              <p:cond delay="1240"/>
                            </p:stCondLst>
                            <p:childTnLst>
                              <p:par>
                                <p:cTn id="25" presetID="18" presetClass="emph" presetSubtype="0" fill="hold" grpId="1" nodeType="afterEffect">
                                  <p:stCondLst>
                                    <p:cond delay="0"/>
                                  </p:stCondLst>
                                  <p:iterate type="lt">
                                    <p:tmPct val="4000"/>
                                  </p:iterate>
                                  <p:childTnLst>
                                    <p:set>
                                      <p:cBhvr override="childStyle">
                                        <p:cTn id="26" dur="500" fill="hold"/>
                                        <p:tgtEl>
                                          <p:spTgt spid="19"/>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iterate type="lt">
                                    <p:tmPct val="0"/>
                                  </p:iterate>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diamond(out)">
                                      <p:cBhvr>
                                        <p:cTn id="31"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allAtOnce"/>
      <p:bldP spid="17" grpId="0"/>
      <p:bldP spid="17" grpId="1"/>
      <p:bldP spid="18" grpId="0" build="allAtOnce"/>
      <p:bldP spid="19" grpId="0"/>
      <p:bldP spid="1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52"/>
          <p:cNvGrpSpPr>
            <a:grpSpLocks/>
          </p:cNvGrpSpPr>
          <p:nvPr/>
        </p:nvGrpSpPr>
        <p:grpSpPr bwMode="auto">
          <a:xfrm>
            <a:off x="0" y="0"/>
            <a:ext cx="9144000" cy="6858000"/>
            <a:chOff x="0" y="0"/>
            <a:chExt cx="9144000" cy="6858000"/>
          </a:xfrm>
        </p:grpSpPr>
        <p:pic>
          <p:nvPicPr>
            <p:cNvPr id="27657"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7658"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7659"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7660"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7651" name="TextBox 8"/>
          <p:cNvSpPr txBox="1">
            <a:spLocks noChangeArrowheads="1"/>
          </p:cNvSpPr>
          <p:nvPr/>
        </p:nvSpPr>
        <p:spPr bwMode="auto">
          <a:xfrm>
            <a:off x="228600" y="2540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7652" name="TextBox 9"/>
          <p:cNvSpPr txBox="1">
            <a:spLocks noChangeArrowheads="1"/>
          </p:cNvSpPr>
          <p:nvPr/>
        </p:nvSpPr>
        <p:spPr bwMode="auto">
          <a:xfrm>
            <a:off x="381000" y="827088"/>
            <a:ext cx="8915400" cy="1077912"/>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Hình tượng con người và quân đội thời nhà Trần </a:t>
            </a:r>
            <a:r>
              <a:rPr lang="en-US" sz="3200" b="1">
                <a:solidFill>
                  <a:srgbClr val="FF00FF"/>
                </a:solidFill>
              </a:rPr>
              <a:t>(hai câu đầu):</a:t>
            </a:r>
          </a:p>
        </p:txBody>
      </p:sp>
      <p:sp>
        <p:nvSpPr>
          <p:cNvPr id="27653" name="TextBox 20"/>
          <p:cNvSpPr txBox="1">
            <a:spLocks noChangeArrowheads="1"/>
          </p:cNvSpPr>
          <p:nvPr/>
        </p:nvSpPr>
        <p:spPr bwMode="auto">
          <a:xfrm>
            <a:off x="457200" y="2540000"/>
            <a:ext cx="5943600" cy="584200"/>
          </a:xfrm>
          <a:prstGeom prst="rect">
            <a:avLst/>
          </a:prstGeom>
          <a:noFill/>
          <a:ln w="9525">
            <a:noFill/>
            <a:miter lim="800000"/>
            <a:headEnd/>
            <a:tailEnd/>
          </a:ln>
        </p:spPr>
        <p:txBody>
          <a:bodyPr>
            <a:spAutoFit/>
          </a:bodyPr>
          <a:lstStyle/>
          <a:p>
            <a:r>
              <a:rPr lang="en-US" sz="3200" b="1">
                <a:solidFill>
                  <a:schemeClr val="tx1"/>
                </a:solidFill>
              </a:rPr>
              <a:t>- Hình ảnh quân đội nhà Trần.</a:t>
            </a:r>
          </a:p>
        </p:txBody>
      </p:sp>
      <p:sp>
        <p:nvSpPr>
          <p:cNvPr id="27654" name="TextBox 10"/>
          <p:cNvSpPr txBox="1">
            <a:spLocks noChangeArrowheads="1"/>
          </p:cNvSpPr>
          <p:nvPr/>
        </p:nvSpPr>
        <p:spPr bwMode="auto">
          <a:xfrm>
            <a:off x="457200" y="1930400"/>
            <a:ext cx="7086600" cy="584200"/>
          </a:xfrm>
          <a:prstGeom prst="rect">
            <a:avLst/>
          </a:prstGeom>
          <a:noFill/>
          <a:ln w="9525">
            <a:noFill/>
            <a:miter lim="800000"/>
            <a:headEnd/>
            <a:tailEnd/>
          </a:ln>
        </p:spPr>
        <p:txBody>
          <a:bodyPr>
            <a:spAutoFit/>
          </a:bodyPr>
          <a:lstStyle/>
          <a:p>
            <a:r>
              <a:rPr lang="en-US" sz="3200" b="1">
                <a:solidFill>
                  <a:schemeClr val="tx1"/>
                </a:solidFill>
              </a:rPr>
              <a:t>- Hình ảnh người tráng sĩ thời Trần.</a:t>
            </a:r>
          </a:p>
        </p:txBody>
      </p:sp>
      <p:sp>
        <p:nvSpPr>
          <p:cNvPr id="14" name="Rectangle 13"/>
          <p:cNvSpPr>
            <a:spLocks noChangeArrowheads="1"/>
          </p:cNvSpPr>
          <p:nvPr/>
        </p:nvSpPr>
        <p:spPr bwMode="auto">
          <a:xfrm>
            <a:off x="457200" y="3230563"/>
            <a:ext cx="8305800" cy="1570037"/>
          </a:xfrm>
          <a:prstGeom prst="rect">
            <a:avLst/>
          </a:prstGeom>
          <a:noFill/>
          <a:ln w="9525">
            <a:noFill/>
            <a:miter lim="800000"/>
            <a:headEnd/>
            <a:tailEnd/>
          </a:ln>
        </p:spPr>
        <p:txBody>
          <a:bodyPr>
            <a:spAutoFit/>
          </a:bodyPr>
          <a:lstStyle/>
          <a:p>
            <a:pPr algn="just"/>
            <a:r>
              <a:rPr lang="en-US" sz="3200" b="1" dirty="0">
                <a:solidFill>
                  <a:schemeClr val="tx1"/>
                </a:solidFill>
              </a:rPr>
              <a:t>- </a:t>
            </a:r>
            <a:r>
              <a:rPr lang="en-US" sz="3200" b="1" dirty="0" err="1">
                <a:solidFill>
                  <a:schemeClr val="tx1"/>
                </a:solidFill>
              </a:rPr>
              <a:t>Hình</a:t>
            </a:r>
            <a:r>
              <a:rPr lang="en-US" sz="3200" b="1" dirty="0">
                <a:solidFill>
                  <a:schemeClr val="tx1"/>
                </a:solidFill>
              </a:rPr>
              <a:t> </a:t>
            </a:r>
            <a:r>
              <a:rPr lang="en-US" sz="3200" b="1" dirty="0" err="1">
                <a:solidFill>
                  <a:schemeClr val="tx1"/>
                </a:solidFill>
              </a:rPr>
              <a:t>ảnh</a:t>
            </a:r>
            <a:r>
              <a:rPr lang="en-US" sz="3200" b="1" dirty="0">
                <a:solidFill>
                  <a:schemeClr val="tx1"/>
                </a:solidFill>
              </a:rPr>
              <a:t> </a:t>
            </a:r>
            <a:r>
              <a:rPr lang="en-US" sz="3200" b="1" dirty="0" err="1">
                <a:solidFill>
                  <a:schemeClr val="tx1"/>
                </a:solidFill>
              </a:rPr>
              <a:t>tráng</a:t>
            </a:r>
            <a:r>
              <a:rPr lang="en-US" sz="3200" b="1" dirty="0">
                <a:solidFill>
                  <a:schemeClr val="tx1"/>
                </a:solidFill>
              </a:rPr>
              <a:t> </a:t>
            </a:r>
            <a:r>
              <a:rPr lang="en-US" sz="3200" b="1" dirty="0" err="1">
                <a:solidFill>
                  <a:schemeClr val="tx1"/>
                </a:solidFill>
              </a:rPr>
              <a:t>si</a:t>
            </a:r>
            <a:r>
              <a:rPr lang="en-US" sz="3200" b="1" dirty="0">
                <a:solidFill>
                  <a:schemeClr val="tx1"/>
                </a:solidFill>
              </a:rPr>
              <a:t>̃ </a:t>
            </a:r>
            <a:r>
              <a:rPr lang="en-US" sz="3200" b="1" dirty="0" err="1">
                <a:solidFill>
                  <a:schemeClr val="tx1"/>
                </a:solidFill>
              </a:rPr>
              <a:t>lồng</a:t>
            </a:r>
            <a:r>
              <a:rPr lang="en-US" sz="3200" b="1" dirty="0">
                <a:solidFill>
                  <a:schemeClr val="tx1"/>
                </a:solidFill>
              </a:rPr>
              <a:t> </a:t>
            </a:r>
            <a:r>
              <a:rPr lang="en-US" sz="3200" b="1" dirty="0" err="1">
                <a:solidFill>
                  <a:schemeClr val="tx1"/>
                </a:solidFill>
              </a:rPr>
              <a:t>trong</a:t>
            </a:r>
            <a:r>
              <a:rPr lang="en-US" sz="3200" b="1" dirty="0">
                <a:solidFill>
                  <a:schemeClr val="tx1"/>
                </a:solidFill>
              </a:rPr>
              <a:t> </a:t>
            </a:r>
            <a:r>
              <a:rPr lang="en-US" sz="3200" b="1" dirty="0" err="1">
                <a:solidFill>
                  <a:schemeClr val="tx1"/>
                </a:solidFill>
              </a:rPr>
              <a:t>hình</a:t>
            </a:r>
            <a:r>
              <a:rPr lang="en-US" sz="3200" b="1" dirty="0">
                <a:solidFill>
                  <a:schemeClr val="tx1"/>
                </a:solidFill>
              </a:rPr>
              <a:t> </a:t>
            </a:r>
            <a:r>
              <a:rPr lang="en-US" sz="3200" b="1" dirty="0" err="1">
                <a:solidFill>
                  <a:schemeClr val="tx1"/>
                </a:solidFill>
              </a:rPr>
              <a:t>ảnh</a:t>
            </a:r>
            <a:r>
              <a:rPr lang="en-US" sz="3200" b="1" dirty="0">
                <a:solidFill>
                  <a:schemeClr val="tx1"/>
                </a:solidFill>
              </a:rPr>
              <a:t> “</a:t>
            </a:r>
            <a:r>
              <a:rPr lang="en-US" sz="3200" b="1" i="1" dirty="0" err="1">
                <a:solidFill>
                  <a:schemeClr val="tx1"/>
                </a:solidFill>
              </a:rPr>
              <a:t>ba</a:t>
            </a:r>
            <a:r>
              <a:rPr lang="en-US" sz="3200" b="1" i="1" dirty="0">
                <a:solidFill>
                  <a:schemeClr val="tx1"/>
                </a:solidFill>
              </a:rPr>
              <a:t> </a:t>
            </a:r>
            <a:r>
              <a:rPr lang="en-US" sz="3200" b="1" i="1" dirty="0" err="1">
                <a:solidFill>
                  <a:schemeClr val="tx1"/>
                </a:solidFill>
              </a:rPr>
              <a:t>quân</a:t>
            </a:r>
            <a:r>
              <a:rPr lang="en-US" sz="3200" b="1" dirty="0">
                <a:solidFill>
                  <a:schemeClr val="tx1"/>
                </a:solidFill>
              </a:rPr>
              <a:t>” </a:t>
            </a:r>
            <a:r>
              <a:rPr lang="en-US" sz="3200" b="1" dirty="0" err="1">
                <a:solidFill>
                  <a:schemeClr val="tx1"/>
                </a:solidFill>
              </a:rPr>
              <a:t>gợi</a:t>
            </a:r>
            <a:r>
              <a:rPr lang="en-US" sz="3200" b="1" dirty="0">
                <a:solidFill>
                  <a:schemeClr val="tx1"/>
                </a:solidFill>
              </a:rPr>
              <a:t> </a:t>
            </a:r>
            <a:r>
              <a:rPr lang="en-US" sz="3200" b="1" dirty="0" err="1">
                <a:solidFill>
                  <a:schemeClr val="tx1"/>
                </a:solidFill>
              </a:rPr>
              <a:t>ra</a:t>
            </a:r>
            <a:r>
              <a:rPr lang="en-US" sz="3200" b="1" dirty="0">
                <a:solidFill>
                  <a:schemeClr val="tx1"/>
                </a:solidFill>
              </a:rPr>
              <a:t> </a:t>
            </a:r>
            <a:r>
              <a:rPr lang="en-US" sz="3200" b="1" dirty="0" err="1">
                <a:solidFill>
                  <a:schemeClr val="tx1"/>
                </a:solidFill>
              </a:rPr>
              <a:t>hào</a:t>
            </a:r>
            <a:r>
              <a:rPr lang="en-US" sz="3200" b="1" dirty="0">
                <a:solidFill>
                  <a:schemeClr val="tx1"/>
                </a:solidFill>
              </a:rPr>
              <a:t> </a:t>
            </a:r>
            <a:r>
              <a:rPr lang="en-US" sz="3200" b="1" dirty="0" err="1">
                <a:solidFill>
                  <a:schemeClr val="tx1"/>
                </a:solidFill>
              </a:rPr>
              <a:t>khi</a:t>
            </a:r>
            <a:r>
              <a:rPr lang="en-US" sz="3200" b="1" dirty="0">
                <a:solidFill>
                  <a:schemeClr val="tx1"/>
                </a:solidFill>
              </a:rPr>
              <a:t>́ </a:t>
            </a:r>
            <a:r>
              <a:rPr lang="en-US" sz="3200" b="1" dirty="0" err="1">
                <a:solidFill>
                  <a:schemeClr val="tx1"/>
                </a:solidFill>
              </a:rPr>
              <a:t>dân</a:t>
            </a:r>
            <a:r>
              <a:rPr lang="en-US" sz="3200" b="1" dirty="0">
                <a:solidFill>
                  <a:schemeClr val="tx1"/>
                </a:solidFill>
              </a:rPr>
              <a:t> </a:t>
            </a:r>
            <a:r>
              <a:rPr lang="en-US" sz="3200" b="1" dirty="0" err="1">
                <a:solidFill>
                  <a:schemeClr val="tx1"/>
                </a:solidFill>
              </a:rPr>
              <a:t>tộc</a:t>
            </a:r>
            <a:r>
              <a:rPr lang="en-US" sz="3200" b="1" dirty="0">
                <a:solidFill>
                  <a:schemeClr val="tx1"/>
                </a:solidFill>
              </a:rPr>
              <a:t> </a:t>
            </a:r>
            <a:r>
              <a:rPr lang="en-US" sz="3200" b="1" dirty="0" err="1">
                <a:solidFill>
                  <a:schemeClr val="tx1"/>
                </a:solidFill>
              </a:rPr>
              <a:t>thời</a:t>
            </a:r>
            <a:r>
              <a:rPr lang="en-US" sz="3200" b="1" dirty="0">
                <a:solidFill>
                  <a:schemeClr val="tx1"/>
                </a:solidFill>
              </a:rPr>
              <a:t> </a:t>
            </a:r>
            <a:r>
              <a:rPr lang="en-US" sz="3200" b="1" dirty="0" err="1">
                <a:solidFill>
                  <a:schemeClr val="tx1"/>
                </a:solidFill>
              </a:rPr>
              <a:t>Trần</a:t>
            </a:r>
            <a:r>
              <a:rPr lang="en-US" sz="3200" b="1" dirty="0">
                <a:solidFill>
                  <a:schemeClr val="tx1"/>
                </a:solidFill>
              </a:rPr>
              <a:t> – “</a:t>
            </a:r>
            <a:r>
              <a:rPr lang="en-US" sz="3200" b="1" i="1" dirty="0" err="1">
                <a:solidFill>
                  <a:srgbClr val="FF0000"/>
                </a:solidFill>
              </a:rPr>
              <a:t>hào</a:t>
            </a:r>
            <a:r>
              <a:rPr lang="en-US" sz="3200" b="1" i="1" dirty="0">
                <a:solidFill>
                  <a:srgbClr val="FF0000"/>
                </a:solidFill>
              </a:rPr>
              <a:t> </a:t>
            </a:r>
            <a:r>
              <a:rPr lang="en-US" sz="3200" b="1" i="1" dirty="0" err="1">
                <a:solidFill>
                  <a:srgbClr val="FF0000"/>
                </a:solidFill>
              </a:rPr>
              <a:t>khi</a:t>
            </a:r>
            <a:r>
              <a:rPr lang="en-US" sz="3200" b="1" i="1" dirty="0">
                <a:solidFill>
                  <a:srgbClr val="FF0000"/>
                </a:solidFill>
              </a:rPr>
              <a:t>́ </a:t>
            </a:r>
            <a:r>
              <a:rPr lang="en-US" sz="3200" b="1" i="1" dirty="0" err="1">
                <a:solidFill>
                  <a:srgbClr val="FF0000"/>
                </a:solidFill>
              </a:rPr>
              <a:t>Đông</a:t>
            </a:r>
            <a:r>
              <a:rPr lang="en-US" sz="3200" b="1" i="1" dirty="0">
                <a:solidFill>
                  <a:srgbClr val="FF0000"/>
                </a:solidFill>
              </a:rPr>
              <a:t> A</a:t>
            </a:r>
            <a:r>
              <a:rPr lang="en-US" sz="3200" b="1" dirty="0">
                <a:solidFill>
                  <a:schemeClr val="tx1"/>
                </a:solidFill>
              </a:rPr>
              <a:t>”.</a:t>
            </a:r>
          </a:p>
        </p:txBody>
      </p:sp>
      <p:sp>
        <p:nvSpPr>
          <p:cNvPr id="15" name="TextBox 14"/>
          <p:cNvSpPr txBox="1">
            <a:spLocks noChangeArrowheads="1"/>
          </p:cNvSpPr>
          <p:nvPr/>
        </p:nvSpPr>
        <p:spPr bwMode="auto">
          <a:xfrm>
            <a:off x="609600" y="4953000"/>
            <a:ext cx="8382000" cy="1077913"/>
          </a:xfrm>
          <a:prstGeom prst="rect">
            <a:avLst/>
          </a:prstGeom>
          <a:noFill/>
          <a:ln w="9525">
            <a:noFill/>
            <a:miter lim="800000"/>
            <a:headEnd/>
            <a:tailEnd/>
          </a:ln>
        </p:spPr>
        <p:txBody>
          <a:bodyPr>
            <a:spAutoFit/>
          </a:bodyPr>
          <a:lstStyle/>
          <a:p>
            <a:pPr algn="just"/>
            <a:r>
              <a:rPr lang="en-US" sz="3200" b="1">
                <a:solidFill>
                  <a:schemeClr val="tx1"/>
                </a:solidFill>
              </a:rPr>
              <a:t>- Bộc lộ niềm tự hào của tác giả về con người và thời đại của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ou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ou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2"/>
          <p:cNvGrpSpPr>
            <a:grpSpLocks/>
          </p:cNvGrpSpPr>
          <p:nvPr/>
        </p:nvGrpSpPr>
        <p:grpSpPr bwMode="auto">
          <a:xfrm>
            <a:off x="0" y="0"/>
            <a:ext cx="9144000" cy="6858000"/>
            <a:chOff x="0" y="0"/>
            <a:chExt cx="9144000" cy="6858000"/>
          </a:xfrm>
        </p:grpSpPr>
        <p:pic>
          <p:nvPicPr>
            <p:cNvPr id="28687"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8688"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8689"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8690"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8675" name="TextBox 8"/>
          <p:cNvSpPr txBox="1">
            <a:spLocks noChangeArrowheads="1"/>
          </p:cNvSpPr>
          <p:nvPr/>
        </p:nvSpPr>
        <p:spPr bwMode="auto">
          <a:xfrm>
            <a:off x="228600" y="2540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8676" name="TextBox 10"/>
          <p:cNvSpPr txBox="1">
            <a:spLocks noChangeArrowheads="1"/>
          </p:cNvSpPr>
          <p:nvPr/>
        </p:nvSpPr>
        <p:spPr bwMode="auto">
          <a:xfrm>
            <a:off x="1752600" y="1828800"/>
            <a:ext cx="6705600" cy="954088"/>
          </a:xfrm>
          <a:prstGeom prst="rect">
            <a:avLst/>
          </a:prstGeom>
          <a:noFill/>
          <a:ln w="9525">
            <a:noFill/>
            <a:miter lim="800000"/>
            <a:headEnd/>
            <a:tailEnd/>
          </a:ln>
        </p:spPr>
        <p:txBody>
          <a:bodyPr>
            <a:spAutoFit/>
          </a:bodyPr>
          <a:lstStyle/>
          <a:p>
            <a:r>
              <a:rPr lang="en-US" b="1" i="1">
                <a:solidFill>
                  <a:srgbClr val="0000FF"/>
                </a:solidFill>
                <a:cs typeface="Times New Roman" pitchFamily="18" charset="0"/>
              </a:rPr>
              <a:t>“Nam nhi vị liễu                   trái ,</a:t>
            </a:r>
            <a:br>
              <a:rPr lang="en-US" b="1" i="1">
                <a:solidFill>
                  <a:srgbClr val="0000FF"/>
                </a:solidFill>
                <a:cs typeface="Times New Roman" pitchFamily="18" charset="0"/>
              </a:rPr>
            </a:br>
            <a:r>
              <a:rPr lang="en-US" b="1" i="1">
                <a:solidFill>
                  <a:srgbClr val="0000FF"/>
                </a:solidFill>
                <a:cs typeface="Times New Roman" pitchFamily="18" charset="0"/>
              </a:rPr>
              <a:t>Tu thính nhân gian thuyết Vũ hầu.”</a:t>
            </a:r>
            <a:endParaRPr lang="en-US" b="1" i="1"/>
          </a:p>
        </p:txBody>
      </p:sp>
      <p:sp>
        <p:nvSpPr>
          <p:cNvPr id="28677" name="TextBox 11"/>
          <p:cNvSpPr txBox="1">
            <a:spLocks noChangeArrowheads="1"/>
          </p:cNvSpPr>
          <p:nvPr/>
        </p:nvSpPr>
        <p:spPr bwMode="auto">
          <a:xfrm>
            <a:off x="609600" y="1447800"/>
            <a:ext cx="1600200" cy="523875"/>
          </a:xfrm>
          <a:prstGeom prst="rect">
            <a:avLst/>
          </a:prstGeom>
          <a:noFill/>
          <a:ln w="9525">
            <a:noFill/>
            <a:miter lim="800000"/>
            <a:headEnd/>
            <a:tailEnd/>
          </a:ln>
        </p:spPr>
        <p:txBody>
          <a:bodyPr>
            <a:spAutoFit/>
          </a:bodyPr>
          <a:lstStyle/>
          <a:p>
            <a:r>
              <a:rPr lang="en-US" u="sng">
                <a:solidFill>
                  <a:srgbClr val="FF0000"/>
                </a:solidFill>
              </a:rPr>
              <a:t>Phiên âm</a:t>
            </a:r>
          </a:p>
        </p:txBody>
      </p:sp>
      <p:sp>
        <p:nvSpPr>
          <p:cNvPr id="28678" name="TextBox 12"/>
          <p:cNvSpPr txBox="1">
            <a:spLocks noChangeArrowheads="1"/>
          </p:cNvSpPr>
          <p:nvPr/>
        </p:nvSpPr>
        <p:spPr bwMode="auto">
          <a:xfrm>
            <a:off x="609600" y="4724400"/>
            <a:ext cx="1828800" cy="523875"/>
          </a:xfrm>
          <a:prstGeom prst="rect">
            <a:avLst/>
          </a:prstGeom>
          <a:noFill/>
          <a:ln w="9525">
            <a:noFill/>
            <a:miter lim="800000"/>
            <a:headEnd/>
            <a:tailEnd/>
          </a:ln>
        </p:spPr>
        <p:txBody>
          <a:bodyPr>
            <a:spAutoFit/>
          </a:bodyPr>
          <a:lstStyle/>
          <a:p>
            <a:r>
              <a:rPr lang="en-US" u="sng">
                <a:solidFill>
                  <a:srgbClr val="FF0000"/>
                </a:solidFill>
              </a:rPr>
              <a:t>Dịch thơ</a:t>
            </a:r>
          </a:p>
        </p:txBody>
      </p:sp>
      <p:sp>
        <p:nvSpPr>
          <p:cNvPr id="28679" name="TextBox 13"/>
          <p:cNvSpPr txBox="1">
            <a:spLocks noChangeArrowheads="1"/>
          </p:cNvSpPr>
          <p:nvPr/>
        </p:nvSpPr>
        <p:spPr bwMode="auto">
          <a:xfrm>
            <a:off x="609600" y="2828925"/>
            <a:ext cx="2057400" cy="523875"/>
          </a:xfrm>
          <a:prstGeom prst="rect">
            <a:avLst/>
          </a:prstGeom>
          <a:noFill/>
          <a:ln w="9525">
            <a:noFill/>
            <a:miter lim="800000"/>
            <a:headEnd/>
            <a:tailEnd/>
          </a:ln>
        </p:spPr>
        <p:txBody>
          <a:bodyPr>
            <a:spAutoFit/>
          </a:bodyPr>
          <a:lstStyle/>
          <a:p>
            <a:r>
              <a:rPr lang="en-US" u="sng">
                <a:solidFill>
                  <a:srgbClr val="FF0000"/>
                </a:solidFill>
              </a:rPr>
              <a:t>Dịch nghĩa</a:t>
            </a:r>
          </a:p>
        </p:txBody>
      </p:sp>
      <p:sp>
        <p:nvSpPr>
          <p:cNvPr id="28680" name="Rectangle 14"/>
          <p:cNvSpPr>
            <a:spLocks noChangeArrowheads="1"/>
          </p:cNvSpPr>
          <p:nvPr/>
        </p:nvSpPr>
        <p:spPr bwMode="auto">
          <a:xfrm>
            <a:off x="1219200" y="3263900"/>
            <a:ext cx="7696200" cy="1384300"/>
          </a:xfrm>
          <a:prstGeom prst="rect">
            <a:avLst/>
          </a:prstGeom>
          <a:noFill/>
          <a:ln w="9525">
            <a:noFill/>
            <a:miter lim="800000"/>
            <a:headEnd/>
            <a:tailEnd/>
          </a:ln>
        </p:spPr>
        <p:txBody>
          <a:bodyPr>
            <a:spAutoFit/>
          </a:bodyPr>
          <a:lstStyle/>
          <a:p>
            <a:r>
              <a:rPr lang="en-US" b="1">
                <a:solidFill>
                  <a:srgbClr val="1A0995"/>
                </a:solidFill>
              </a:rPr>
              <a:t>“Thân nam nhi mà chưa trả xong nợ công danh,</a:t>
            </a:r>
          </a:p>
          <a:p>
            <a:r>
              <a:rPr lang="en-US" b="1">
                <a:solidFill>
                  <a:srgbClr val="1A0995"/>
                </a:solidFill>
              </a:rPr>
              <a:t>Thì luống thẹn thùng khi nghe người đời kể                                  chuyện Vũ hầu.”</a:t>
            </a:r>
          </a:p>
        </p:txBody>
      </p:sp>
      <p:sp>
        <p:nvSpPr>
          <p:cNvPr id="28681" name="Rectangle 15"/>
          <p:cNvSpPr>
            <a:spLocks noChangeArrowheads="1"/>
          </p:cNvSpPr>
          <p:nvPr/>
        </p:nvSpPr>
        <p:spPr bwMode="auto">
          <a:xfrm>
            <a:off x="1828800" y="5105400"/>
            <a:ext cx="6172200" cy="1169988"/>
          </a:xfrm>
          <a:prstGeom prst="rect">
            <a:avLst/>
          </a:prstGeom>
          <a:noFill/>
          <a:ln w="9525">
            <a:noFill/>
            <a:miter lim="800000"/>
            <a:headEnd/>
            <a:tailEnd/>
          </a:ln>
        </p:spPr>
        <p:txBody>
          <a:bodyPr>
            <a:spAutoFit/>
          </a:bodyPr>
          <a:lstStyle/>
          <a:p>
            <a:pPr algn="just" eaLnBrk="1" hangingPunct="1">
              <a:spcBef>
                <a:spcPct val="50000"/>
              </a:spcBef>
            </a:pPr>
            <a:r>
              <a:rPr lang="en-US" b="1" i="1">
                <a:solidFill>
                  <a:srgbClr val="1A0995"/>
                </a:solidFill>
                <a:cs typeface="Times New Roman" pitchFamily="18" charset="0"/>
              </a:rPr>
              <a:t>“                   nam tử còn vương     ,</a:t>
            </a:r>
          </a:p>
          <a:p>
            <a:pPr algn="just" eaLnBrk="1" hangingPunct="1">
              <a:spcBef>
                <a:spcPct val="50000"/>
              </a:spcBef>
            </a:pPr>
            <a:r>
              <a:rPr lang="en-US" b="1" i="1">
                <a:solidFill>
                  <a:srgbClr val="1A0995"/>
                </a:solidFill>
                <a:cs typeface="Times New Roman" pitchFamily="18" charset="0"/>
              </a:rPr>
              <a:t>Luống          tai nghe chuyện Vũ hầu.”</a:t>
            </a:r>
          </a:p>
        </p:txBody>
      </p:sp>
      <p:sp>
        <p:nvSpPr>
          <p:cNvPr id="28682" name="TextBox 16"/>
          <p:cNvSpPr txBox="1">
            <a:spLocks noChangeArrowheads="1"/>
          </p:cNvSpPr>
          <p:nvPr/>
        </p:nvSpPr>
        <p:spPr bwMode="auto">
          <a:xfrm>
            <a:off x="4267200" y="1828800"/>
            <a:ext cx="1752600" cy="523875"/>
          </a:xfrm>
          <a:prstGeom prst="rect">
            <a:avLst/>
          </a:prstGeom>
          <a:noFill/>
          <a:ln w="9525">
            <a:noFill/>
            <a:miter lim="800000"/>
            <a:headEnd/>
            <a:tailEnd/>
          </a:ln>
        </p:spPr>
        <p:txBody>
          <a:bodyPr>
            <a:spAutoFit/>
          </a:bodyPr>
          <a:lstStyle/>
          <a:p>
            <a:r>
              <a:rPr lang="en-US" b="1" i="1">
                <a:solidFill>
                  <a:srgbClr val="0000FF"/>
                </a:solidFill>
                <a:cs typeface="Times New Roman" pitchFamily="18" charset="0"/>
              </a:rPr>
              <a:t>công danh</a:t>
            </a:r>
            <a:endParaRPr lang="en-US"/>
          </a:p>
        </p:txBody>
      </p:sp>
      <p:sp>
        <p:nvSpPr>
          <p:cNvPr id="18" name="TextBox 17"/>
          <p:cNvSpPr txBox="1">
            <a:spLocks noChangeArrowheads="1"/>
          </p:cNvSpPr>
          <p:nvPr/>
        </p:nvSpPr>
        <p:spPr bwMode="auto">
          <a:xfrm>
            <a:off x="2895600" y="5715000"/>
            <a:ext cx="914400" cy="523875"/>
          </a:xfrm>
          <a:prstGeom prst="rect">
            <a:avLst/>
          </a:prstGeom>
          <a:noFill/>
          <a:ln w="9525">
            <a:noFill/>
            <a:miter lim="800000"/>
            <a:headEnd/>
            <a:tailEnd/>
          </a:ln>
        </p:spPr>
        <p:txBody>
          <a:bodyPr>
            <a:spAutoFit/>
          </a:bodyPr>
          <a:lstStyle/>
          <a:p>
            <a:r>
              <a:rPr lang="en-US" b="1" i="1">
                <a:solidFill>
                  <a:srgbClr val="1A0995"/>
                </a:solidFill>
                <a:cs typeface="Times New Roman" pitchFamily="18" charset="0"/>
              </a:rPr>
              <a:t>thẹn</a:t>
            </a:r>
            <a:endParaRPr lang="en-US"/>
          </a:p>
        </p:txBody>
      </p:sp>
      <p:sp>
        <p:nvSpPr>
          <p:cNvPr id="19" name="TextBox 18"/>
          <p:cNvSpPr txBox="1">
            <a:spLocks noChangeArrowheads="1"/>
          </p:cNvSpPr>
          <p:nvPr/>
        </p:nvSpPr>
        <p:spPr bwMode="auto">
          <a:xfrm>
            <a:off x="1981200" y="5105400"/>
            <a:ext cx="1828800" cy="523875"/>
          </a:xfrm>
          <a:prstGeom prst="rect">
            <a:avLst/>
          </a:prstGeom>
          <a:noFill/>
          <a:ln w="9525">
            <a:noFill/>
            <a:miter lim="800000"/>
            <a:headEnd/>
            <a:tailEnd/>
          </a:ln>
        </p:spPr>
        <p:txBody>
          <a:bodyPr>
            <a:spAutoFit/>
          </a:bodyPr>
          <a:lstStyle/>
          <a:p>
            <a:r>
              <a:rPr lang="en-US" b="1" i="1">
                <a:solidFill>
                  <a:srgbClr val="1A0995"/>
                </a:solidFill>
                <a:cs typeface="Times New Roman" pitchFamily="18" charset="0"/>
              </a:rPr>
              <a:t>Công danh</a:t>
            </a:r>
            <a:endParaRPr lang="en-US"/>
          </a:p>
        </p:txBody>
      </p:sp>
      <p:sp>
        <p:nvSpPr>
          <p:cNvPr id="20" name="TextBox 19"/>
          <p:cNvSpPr txBox="1">
            <a:spLocks noChangeArrowheads="1"/>
          </p:cNvSpPr>
          <p:nvPr/>
        </p:nvSpPr>
        <p:spPr bwMode="auto">
          <a:xfrm>
            <a:off x="457200" y="827088"/>
            <a:ext cx="7620000" cy="1077912"/>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Nỗi lòng của tác giả (hai câu sau)</a:t>
            </a:r>
            <a:r>
              <a:rPr lang="en-US" sz="3200" b="1">
                <a:solidFill>
                  <a:srgbClr val="FF00FF"/>
                </a:solidFill>
              </a:rPr>
              <a:t>:</a:t>
            </a:r>
          </a:p>
          <a:p>
            <a:endParaRPr lang="en-US" sz="3200" b="1" u="sng"/>
          </a:p>
        </p:txBody>
      </p:sp>
      <p:sp>
        <p:nvSpPr>
          <p:cNvPr id="21" name="TextBox 20"/>
          <p:cNvSpPr txBox="1">
            <a:spLocks noChangeArrowheads="1"/>
          </p:cNvSpPr>
          <p:nvPr/>
        </p:nvSpPr>
        <p:spPr bwMode="auto">
          <a:xfrm>
            <a:off x="6477000" y="5105400"/>
            <a:ext cx="762000" cy="523875"/>
          </a:xfrm>
          <a:prstGeom prst="rect">
            <a:avLst/>
          </a:prstGeom>
          <a:noFill/>
          <a:ln w="9525">
            <a:noFill/>
            <a:miter lim="800000"/>
            <a:headEnd/>
            <a:tailEnd/>
          </a:ln>
        </p:spPr>
        <p:txBody>
          <a:bodyPr>
            <a:spAutoFit/>
          </a:bodyPr>
          <a:lstStyle/>
          <a:p>
            <a:r>
              <a:rPr lang="en-US" b="1" i="1">
                <a:solidFill>
                  <a:srgbClr val="1A0995"/>
                </a:solidFill>
                <a:cs typeface="Times New Roman" pitchFamily="18" charset="0"/>
              </a:rPr>
              <a:t>nợ</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19"/>
                                        </p:tgtEl>
                                        <p:attrNameLst>
                                          <p:attrName>style.color</p:attrName>
                                        </p:attrNameLst>
                                      </p:cBhvr>
                                      <p:to>
                                        <p:clrVal>
                                          <a:schemeClr val="accent2"/>
                                        </p:clrVal>
                                      </p:to>
                                    </p:set>
                                    <p:set>
                                      <p:cBhvr>
                                        <p:cTn id="13" dur="500" autoRev="1" fill="hold"/>
                                        <p:tgtEl>
                                          <p:spTgt spid="19"/>
                                        </p:tgtEl>
                                        <p:attrNameLst>
                                          <p:attrName>fillcolor</p:attrName>
                                        </p:attrNameLst>
                                      </p:cBhvr>
                                      <p:to>
                                        <p:clrVal>
                                          <a:schemeClr val="accent2"/>
                                        </p:clrVal>
                                      </p:to>
                                    </p:set>
                                    <p:set>
                                      <p:cBhvr>
                                        <p:cTn id="14" dur="500" autoRev="1" fill="hold"/>
                                        <p:tgtEl>
                                          <p:spTgt spid="19"/>
                                        </p:tgtEl>
                                        <p:attrNameLst>
                                          <p:attrName>fill.type</p:attrName>
                                        </p:attrNameLst>
                                      </p:cBhvr>
                                      <p:to>
                                        <p:strVal val="solid"/>
                                      </p:to>
                                    </p:set>
                                  </p:childTnLst>
                                </p:cTn>
                              </p:par>
                              <p:par>
                                <p:cTn id="15" presetID="18" presetClass="emph" presetSubtype="0" fill="hold" grpId="1" nodeType="withEffect">
                                  <p:stCondLst>
                                    <p:cond delay="0"/>
                                  </p:stCondLst>
                                  <p:iterate type="lt">
                                    <p:tmPct val="4000"/>
                                  </p:iterate>
                                  <p:childTnLst>
                                    <p:set>
                                      <p:cBhvr override="childStyle">
                                        <p:cTn id="16" dur="500" fill="hold"/>
                                        <p:tgtEl>
                                          <p:spTgt spid="19"/>
                                        </p:tgtEl>
                                        <p:attrNameLst>
                                          <p:attrName>style.textDecorationUnderline</p:attrName>
                                        </p:attrNameLst>
                                      </p:cBhvr>
                                      <p:to>
                                        <p:strVal val="true"/>
                                      </p:to>
                                    </p:set>
                                  </p:childTnLst>
                                </p:cTn>
                              </p:par>
                              <p:par>
                                <p:cTn id="17" presetID="20" presetClass="emph" presetSubtype="0" fill="hold" grpId="0" nodeType="withEffect">
                                  <p:stCondLst>
                                    <p:cond delay="0"/>
                                  </p:stCondLst>
                                  <p:iterate type="lt">
                                    <p:tmPct val="10000"/>
                                  </p:iterate>
                                  <p:childTnLst>
                                    <p:set>
                                      <p:cBhvr override="childStyle">
                                        <p:cTn id="18" dur="500" autoRev="1" fill="hold"/>
                                        <p:tgtEl>
                                          <p:spTgt spid="18"/>
                                        </p:tgtEl>
                                        <p:attrNameLst>
                                          <p:attrName>style.color</p:attrName>
                                        </p:attrNameLst>
                                      </p:cBhvr>
                                      <p:to>
                                        <p:clrVal>
                                          <a:schemeClr val="accent2"/>
                                        </p:clrVal>
                                      </p:to>
                                    </p:set>
                                    <p:set>
                                      <p:cBhvr>
                                        <p:cTn id="19" dur="500" autoRev="1" fill="hold"/>
                                        <p:tgtEl>
                                          <p:spTgt spid="18"/>
                                        </p:tgtEl>
                                        <p:attrNameLst>
                                          <p:attrName>fillcolor</p:attrName>
                                        </p:attrNameLst>
                                      </p:cBhvr>
                                      <p:to>
                                        <p:clrVal>
                                          <a:schemeClr val="accent2"/>
                                        </p:clrVal>
                                      </p:to>
                                    </p:set>
                                    <p:set>
                                      <p:cBhvr>
                                        <p:cTn id="20" dur="500" autoRev="1" fill="hold"/>
                                        <p:tgtEl>
                                          <p:spTgt spid="18"/>
                                        </p:tgtEl>
                                        <p:attrNameLst>
                                          <p:attrName>fill.type</p:attrName>
                                        </p:attrNameLst>
                                      </p:cBhvr>
                                      <p:to>
                                        <p:strVal val="solid"/>
                                      </p:to>
                                    </p:set>
                                  </p:childTnLst>
                                </p:cTn>
                              </p:par>
                              <p:par>
                                <p:cTn id="21" presetID="18" presetClass="emph" presetSubtype="0" fill="hold" grpId="1" nodeType="withEffect">
                                  <p:stCondLst>
                                    <p:cond delay="0"/>
                                  </p:stCondLst>
                                  <p:iterate type="lt">
                                    <p:tmPct val="4000"/>
                                  </p:iterate>
                                  <p:childTnLst>
                                    <p:set>
                                      <p:cBhvr override="childStyle">
                                        <p:cTn id="22" dur="500" fill="hold"/>
                                        <p:tgtEl>
                                          <p:spTgt spid="18"/>
                                        </p:tgtEl>
                                        <p:attrNameLst>
                                          <p:attrName>style.textDecorationUnderline</p:attrName>
                                        </p:attrNameLst>
                                      </p:cBhvr>
                                      <p:to>
                                        <p:strVal val="true"/>
                                      </p:to>
                                    </p:set>
                                  </p:childTnLst>
                                </p:cTn>
                              </p:par>
                              <p:par>
                                <p:cTn id="23" presetID="20" presetClass="emph" presetSubtype="0" fill="hold" grpId="0" nodeType="withEffect">
                                  <p:stCondLst>
                                    <p:cond delay="0"/>
                                  </p:stCondLst>
                                  <p:iterate type="lt">
                                    <p:tmPct val="10000"/>
                                  </p:iterate>
                                  <p:childTnLst>
                                    <p:set>
                                      <p:cBhvr override="childStyle">
                                        <p:cTn id="24" dur="500" autoRev="1" fill="hold"/>
                                        <p:tgtEl>
                                          <p:spTgt spid="21"/>
                                        </p:tgtEl>
                                        <p:attrNameLst>
                                          <p:attrName>style.color</p:attrName>
                                        </p:attrNameLst>
                                      </p:cBhvr>
                                      <p:to>
                                        <p:clrVal>
                                          <a:schemeClr val="accent2"/>
                                        </p:clrVal>
                                      </p:to>
                                    </p:set>
                                    <p:set>
                                      <p:cBhvr>
                                        <p:cTn id="25" dur="500" autoRev="1" fill="hold"/>
                                        <p:tgtEl>
                                          <p:spTgt spid="21"/>
                                        </p:tgtEl>
                                        <p:attrNameLst>
                                          <p:attrName>fillcolor</p:attrName>
                                        </p:attrNameLst>
                                      </p:cBhvr>
                                      <p:to>
                                        <p:clrVal>
                                          <a:schemeClr val="accent2"/>
                                        </p:clrVal>
                                      </p:to>
                                    </p:set>
                                    <p:set>
                                      <p:cBhvr>
                                        <p:cTn id="26" dur="500" autoRev="1" fill="hold"/>
                                        <p:tgtEl>
                                          <p:spTgt spid="21"/>
                                        </p:tgtEl>
                                        <p:attrNameLst>
                                          <p:attrName>fill.type</p:attrName>
                                        </p:attrNameLst>
                                      </p:cBhvr>
                                      <p:to>
                                        <p:strVal val="solid"/>
                                      </p:to>
                                    </p:set>
                                  </p:childTnLst>
                                </p:cTn>
                              </p:par>
                              <p:par>
                                <p:cTn id="27" presetID="18" presetClass="emph" presetSubtype="0" fill="hold" grpId="1" nodeType="withEffect">
                                  <p:stCondLst>
                                    <p:cond delay="0"/>
                                  </p:stCondLst>
                                  <p:iterate type="lt">
                                    <p:tmPct val="4000"/>
                                  </p:iterate>
                                  <p:childTnLst>
                                    <p:set>
                                      <p:cBhvr override="childStyle">
                                        <p:cTn id="28" dur="500" fill="hold"/>
                                        <p:tgtEl>
                                          <p:spTgt spid="2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1" grpId="0"/>
      <p:bldP spid="2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52"/>
          <p:cNvGrpSpPr>
            <a:grpSpLocks/>
          </p:cNvGrpSpPr>
          <p:nvPr/>
        </p:nvGrpSpPr>
        <p:grpSpPr bwMode="auto">
          <a:xfrm>
            <a:off x="0" y="0"/>
            <a:ext cx="9144000" cy="6858000"/>
            <a:chOff x="0" y="0"/>
            <a:chExt cx="9144000" cy="6858000"/>
          </a:xfrm>
        </p:grpSpPr>
        <p:pic>
          <p:nvPicPr>
            <p:cNvPr id="29708"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29709"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29710"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29711"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29699" name="TextBox 8"/>
          <p:cNvSpPr txBox="1">
            <a:spLocks noChangeArrowheads="1"/>
          </p:cNvSpPr>
          <p:nvPr/>
        </p:nvSpPr>
        <p:spPr bwMode="auto">
          <a:xfrm>
            <a:off x="228600" y="2540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29700" name="TextBox 9"/>
          <p:cNvSpPr txBox="1">
            <a:spLocks noChangeArrowheads="1"/>
          </p:cNvSpPr>
          <p:nvPr/>
        </p:nvSpPr>
        <p:spPr bwMode="auto">
          <a:xfrm>
            <a:off x="457200" y="827088"/>
            <a:ext cx="7620000" cy="1077912"/>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Nỗi lòng của tác giả (hai câu sau)</a:t>
            </a:r>
            <a:r>
              <a:rPr lang="en-US" sz="3200" b="1">
                <a:solidFill>
                  <a:srgbClr val="FF00FF"/>
                </a:solidFill>
              </a:rPr>
              <a:t>:</a:t>
            </a:r>
          </a:p>
          <a:p>
            <a:endParaRPr lang="en-US" sz="3200" b="1" u="sng"/>
          </a:p>
        </p:txBody>
      </p:sp>
      <p:sp>
        <p:nvSpPr>
          <p:cNvPr id="11" name="TextBox 10"/>
          <p:cNvSpPr txBox="1">
            <a:spLocks noChangeArrowheads="1"/>
          </p:cNvSpPr>
          <p:nvPr/>
        </p:nvSpPr>
        <p:spPr bwMode="auto">
          <a:xfrm>
            <a:off x="381000" y="2844800"/>
            <a:ext cx="3657600" cy="584200"/>
          </a:xfrm>
          <a:prstGeom prst="rect">
            <a:avLst/>
          </a:prstGeom>
          <a:noFill/>
          <a:ln w="9525">
            <a:noFill/>
            <a:miter lim="800000"/>
            <a:headEnd/>
            <a:tailEnd/>
          </a:ln>
        </p:spPr>
        <p:txBody>
          <a:bodyPr>
            <a:spAutoFit/>
          </a:bodyPr>
          <a:lstStyle/>
          <a:p>
            <a:r>
              <a:rPr lang="en-US" sz="3200" b="1">
                <a:solidFill>
                  <a:srgbClr val="C00000"/>
                </a:solidFill>
              </a:rPr>
              <a:t>- “Nợ” công danh:</a:t>
            </a:r>
          </a:p>
        </p:txBody>
      </p:sp>
      <p:sp>
        <p:nvSpPr>
          <p:cNvPr id="12" name="TextBox 11"/>
          <p:cNvSpPr txBox="1">
            <a:spLocks noChangeArrowheads="1"/>
          </p:cNvSpPr>
          <p:nvPr/>
        </p:nvSpPr>
        <p:spPr bwMode="auto">
          <a:xfrm>
            <a:off x="3733800" y="2849563"/>
            <a:ext cx="5029200" cy="1570037"/>
          </a:xfrm>
          <a:prstGeom prst="rect">
            <a:avLst/>
          </a:prstGeom>
          <a:noFill/>
          <a:ln w="9525">
            <a:noFill/>
            <a:miter lim="800000"/>
            <a:headEnd/>
            <a:tailEnd/>
          </a:ln>
        </p:spPr>
        <p:txBody>
          <a:bodyPr>
            <a:spAutoFit/>
          </a:bodyPr>
          <a:lstStyle/>
          <a:p>
            <a:pPr algn="just"/>
            <a:r>
              <a:rPr lang="en-US" sz="3200">
                <a:solidFill>
                  <a:srgbClr val="C00000"/>
                </a:solidFill>
              </a:rPr>
              <a:t>thể hiện chí làm trai: lập công (để lại sự nghiệp), lập danh (để lại tiếng thơm). </a:t>
            </a:r>
          </a:p>
        </p:txBody>
      </p:sp>
      <p:sp>
        <p:nvSpPr>
          <p:cNvPr id="13" name="TextBox 12"/>
          <p:cNvSpPr txBox="1">
            <a:spLocks noChangeArrowheads="1"/>
          </p:cNvSpPr>
          <p:nvPr/>
        </p:nvSpPr>
        <p:spPr bwMode="auto">
          <a:xfrm>
            <a:off x="1295400" y="1371600"/>
            <a:ext cx="22098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Công danh</a:t>
            </a:r>
            <a:endParaRPr lang="en-US" sz="3200"/>
          </a:p>
        </p:txBody>
      </p:sp>
      <p:sp>
        <p:nvSpPr>
          <p:cNvPr id="29704" name="Rectangle 13"/>
          <p:cNvSpPr>
            <a:spLocks noChangeArrowheads="1"/>
          </p:cNvSpPr>
          <p:nvPr/>
        </p:nvSpPr>
        <p:spPr bwMode="auto">
          <a:xfrm>
            <a:off x="1066800" y="1371600"/>
            <a:ext cx="7086600" cy="1323975"/>
          </a:xfrm>
          <a:prstGeom prst="rect">
            <a:avLst/>
          </a:prstGeom>
          <a:noFill/>
          <a:ln w="9525">
            <a:noFill/>
            <a:miter lim="800000"/>
            <a:headEnd/>
            <a:tailEnd/>
          </a:ln>
        </p:spPr>
        <p:txBody>
          <a:bodyPr>
            <a:spAutoFit/>
          </a:bodyPr>
          <a:lstStyle/>
          <a:p>
            <a:pPr algn="just" eaLnBrk="1" hangingPunct="1">
              <a:spcBef>
                <a:spcPct val="50000"/>
              </a:spcBef>
            </a:pPr>
            <a:r>
              <a:rPr lang="en-US" sz="3200" b="1" i="1">
                <a:solidFill>
                  <a:srgbClr val="1A0995"/>
                </a:solidFill>
                <a:cs typeface="Times New Roman" pitchFamily="18" charset="0"/>
              </a:rPr>
              <a:t>“                    nam tử còn vương      ,</a:t>
            </a:r>
          </a:p>
          <a:p>
            <a:pPr algn="just" eaLnBrk="1" hangingPunct="1">
              <a:spcBef>
                <a:spcPct val="50000"/>
              </a:spcBef>
            </a:pPr>
            <a:r>
              <a:rPr lang="en-US" sz="3200" b="1" i="1">
                <a:solidFill>
                  <a:srgbClr val="1A0995"/>
                </a:solidFill>
                <a:cs typeface="Times New Roman" pitchFamily="18" charset="0"/>
              </a:rPr>
              <a:t>Luống          tai nghe chuyện Vũ hầu.”</a:t>
            </a:r>
          </a:p>
        </p:txBody>
      </p:sp>
      <p:sp>
        <p:nvSpPr>
          <p:cNvPr id="15" name="TextBox 14"/>
          <p:cNvSpPr txBox="1">
            <a:spLocks noChangeArrowheads="1"/>
          </p:cNvSpPr>
          <p:nvPr/>
        </p:nvSpPr>
        <p:spPr bwMode="auto">
          <a:xfrm>
            <a:off x="6553200" y="1371600"/>
            <a:ext cx="7620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nợ</a:t>
            </a:r>
            <a:endParaRPr lang="en-US" sz="3200"/>
          </a:p>
        </p:txBody>
      </p:sp>
      <p:sp>
        <p:nvSpPr>
          <p:cNvPr id="16" name="TextBox 15"/>
          <p:cNvSpPr txBox="1">
            <a:spLocks noChangeArrowheads="1"/>
          </p:cNvSpPr>
          <p:nvPr/>
        </p:nvSpPr>
        <p:spPr bwMode="auto">
          <a:xfrm>
            <a:off x="2286000" y="2082800"/>
            <a:ext cx="12192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thẹn</a:t>
            </a:r>
            <a:endParaRPr lang="en-US" sz="3200"/>
          </a:p>
        </p:txBody>
      </p:sp>
      <p:sp>
        <p:nvSpPr>
          <p:cNvPr id="17" name="TextBox 16"/>
          <p:cNvSpPr txBox="1">
            <a:spLocks noChangeArrowheads="1"/>
          </p:cNvSpPr>
          <p:nvPr/>
        </p:nvSpPr>
        <p:spPr bwMode="auto">
          <a:xfrm>
            <a:off x="457200" y="4713288"/>
            <a:ext cx="8153400" cy="1077912"/>
          </a:xfrm>
          <a:prstGeom prst="rect">
            <a:avLst/>
          </a:prstGeom>
          <a:noFill/>
          <a:ln w="9525">
            <a:noFill/>
            <a:miter lim="800000"/>
            <a:headEnd/>
            <a:tailEnd/>
          </a:ln>
        </p:spPr>
        <p:txBody>
          <a:bodyPr>
            <a:spAutoFit/>
          </a:bodyPr>
          <a:lstStyle/>
          <a:p>
            <a:pPr algn="just"/>
            <a:r>
              <a:rPr lang="en-US" sz="3200" b="1">
                <a:solidFill>
                  <a:schemeClr val="tx1"/>
                </a:solidFill>
              </a:rPr>
              <a:t>=&gt; Thấy được khát vọng lập công danh để thoả “chí nam nhi” của tác 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13"/>
                                        </p:tgtEl>
                                        <p:attrNameLst>
                                          <p:attrName>style.color</p:attrName>
                                        </p:attrNameLst>
                                      </p:cBhvr>
                                      <p:to>
                                        <p:clrVal>
                                          <a:schemeClr val="accent2"/>
                                        </p:clrVal>
                                      </p:to>
                                    </p:set>
                                    <p:set>
                                      <p:cBhvr>
                                        <p:cTn id="7" dur="500" autoRev="1" fill="hold"/>
                                        <p:tgtEl>
                                          <p:spTgt spid="13"/>
                                        </p:tgtEl>
                                        <p:attrNameLst>
                                          <p:attrName>fillcolor</p:attrName>
                                        </p:attrNameLst>
                                      </p:cBhvr>
                                      <p:to>
                                        <p:clrVal>
                                          <a:schemeClr val="accent2"/>
                                        </p:clrVal>
                                      </p:to>
                                    </p:set>
                                    <p:set>
                                      <p:cBhvr>
                                        <p:cTn id="8" dur="500" autoRev="1" fill="hold"/>
                                        <p:tgtEl>
                                          <p:spTgt spid="13"/>
                                        </p:tgtEl>
                                        <p:attrNameLst>
                                          <p:attrName>fill.type</p:attrName>
                                        </p:attrNameLst>
                                      </p:cBhvr>
                                      <p:to>
                                        <p:strVal val="solid"/>
                                      </p:to>
                                    </p:set>
                                  </p:childTnLst>
                                </p:cTn>
                              </p:par>
                              <p:par>
                                <p:cTn id="9" presetID="18" presetClass="emph" presetSubtype="0" fill="hold" grpId="1" nodeType="withEffect">
                                  <p:stCondLst>
                                    <p:cond delay="0"/>
                                  </p:stCondLst>
                                  <p:iterate type="lt">
                                    <p:tmPct val="4000"/>
                                  </p:iterate>
                                  <p:childTnLst>
                                    <p:set>
                                      <p:cBhvr override="childStyle">
                                        <p:cTn id="10" dur="500" fill="hold"/>
                                        <p:tgtEl>
                                          <p:spTgt spid="13"/>
                                        </p:tgtEl>
                                        <p:attrNameLst>
                                          <p:attrName>style.textDecorationUnderline</p:attrName>
                                        </p:attrNameLst>
                                      </p:cBhvr>
                                      <p:to>
                                        <p:strVal val="true"/>
                                      </p:to>
                                    </p:set>
                                  </p:childTnLst>
                                </p:cTn>
                              </p:par>
                              <p:par>
                                <p:cTn id="11" presetID="20" presetClass="emph" presetSubtype="0" fill="hold" grpId="0" nodeType="withEffect">
                                  <p:stCondLst>
                                    <p:cond delay="0"/>
                                  </p:stCondLst>
                                  <p:iterate type="lt">
                                    <p:tmPct val="10000"/>
                                  </p:iterate>
                                  <p:childTnLst>
                                    <p:set>
                                      <p:cBhvr override="childStyle">
                                        <p:cTn id="12" dur="500" autoRev="1" fill="hold"/>
                                        <p:tgtEl>
                                          <p:spTgt spid="15"/>
                                        </p:tgtEl>
                                        <p:attrNameLst>
                                          <p:attrName>style.color</p:attrName>
                                        </p:attrNameLst>
                                      </p:cBhvr>
                                      <p:to>
                                        <p:clrVal>
                                          <a:schemeClr val="accent2"/>
                                        </p:clrVal>
                                      </p:to>
                                    </p:set>
                                    <p:set>
                                      <p:cBhvr>
                                        <p:cTn id="13" dur="500" autoRev="1" fill="hold"/>
                                        <p:tgtEl>
                                          <p:spTgt spid="15"/>
                                        </p:tgtEl>
                                        <p:attrNameLst>
                                          <p:attrName>fillcolor</p:attrName>
                                        </p:attrNameLst>
                                      </p:cBhvr>
                                      <p:to>
                                        <p:clrVal>
                                          <a:schemeClr val="accent2"/>
                                        </p:clrVal>
                                      </p:to>
                                    </p:set>
                                    <p:set>
                                      <p:cBhvr>
                                        <p:cTn id="14" dur="500" autoRev="1" fill="hold"/>
                                        <p:tgtEl>
                                          <p:spTgt spid="15"/>
                                        </p:tgtEl>
                                        <p:attrNameLst>
                                          <p:attrName>fill.type</p:attrName>
                                        </p:attrNameLst>
                                      </p:cBhvr>
                                      <p:to>
                                        <p:strVal val="solid"/>
                                      </p:to>
                                    </p:set>
                                  </p:childTnLst>
                                </p:cTn>
                              </p:par>
                              <p:par>
                                <p:cTn id="15" presetID="18" presetClass="emph" presetSubtype="0" fill="hold" grpId="1" nodeType="withEffect">
                                  <p:stCondLst>
                                    <p:cond delay="0"/>
                                  </p:stCondLst>
                                  <p:iterate type="lt">
                                    <p:tmPct val="4000"/>
                                  </p:iterate>
                                  <p:childTnLst>
                                    <p:set>
                                      <p:cBhvr override="childStyle">
                                        <p:cTn id="16" dur="500" fill="hold"/>
                                        <p:tgtEl>
                                          <p:spTgt spid="15"/>
                                        </p:tgtEl>
                                        <p:attrNameLst>
                                          <p:attrName>style.textDecorationUnderline</p:attrName>
                                        </p:attrNameLst>
                                      </p:cBhvr>
                                      <p:to>
                                        <p:strVal val="true"/>
                                      </p:to>
                                    </p:set>
                                  </p:childTnLst>
                                </p:cTn>
                              </p:par>
                              <p:par>
                                <p:cTn id="17" presetID="20" presetClass="emph" presetSubtype="0" fill="hold" grpId="0" nodeType="withEffect">
                                  <p:stCondLst>
                                    <p:cond delay="0"/>
                                  </p:stCondLst>
                                  <p:iterate type="lt">
                                    <p:tmPct val="10000"/>
                                  </p:iterate>
                                  <p:childTnLst>
                                    <p:set>
                                      <p:cBhvr override="childStyle">
                                        <p:cTn id="18" dur="500" autoRev="1" fill="hold"/>
                                        <p:tgtEl>
                                          <p:spTgt spid="16"/>
                                        </p:tgtEl>
                                        <p:attrNameLst>
                                          <p:attrName>style.color</p:attrName>
                                        </p:attrNameLst>
                                      </p:cBhvr>
                                      <p:to>
                                        <p:clrVal>
                                          <a:schemeClr val="accent2"/>
                                        </p:clrVal>
                                      </p:to>
                                    </p:set>
                                    <p:set>
                                      <p:cBhvr>
                                        <p:cTn id="19" dur="500" autoRev="1" fill="hold"/>
                                        <p:tgtEl>
                                          <p:spTgt spid="16"/>
                                        </p:tgtEl>
                                        <p:attrNameLst>
                                          <p:attrName>fillcolor</p:attrName>
                                        </p:attrNameLst>
                                      </p:cBhvr>
                                      <p:to>
                                        <p:clrVal>
                                          <a:schemeClr val="accent2"/>
                                        </p:clrVal>
                                      </p:to>
                                    </p:set>
                                    <p:set>
                                      <p:cBhvr>
                                        <p:cTn id="20" dur="500" autoRev="1" fill="hold"/>
                                        <p:tgtEl>
                                          <p:spTgt spid="16"/>
                                        </p:tgtEl>
                                        <p:attrNameLst>
                                          <p:attrName>fill.type</p:attrName>
                                        </p:attrNameLst>
                                      </p:cBhvr>
                                      <p:to>
                                        <p:strVal val="solid"/>
                                      </p:to>
                                    </p:set>
                                  </p:childTnLst>
                                </p:cTn>
                              </p:par>
                              <p:par>
                                <p:cTn id="21" presetID="18" presetClass="emph" presetSubtype="0" fill="hold" grpId="1" nodeType="withEffect">
                                  <p:stCondLst>
                                    <p:cond delay="0"/>
                                  </p:stCondLst>
                                  <p:iterate type="lt">
                                    <p:tmPct val="4000"/>
                                  </p:iterate>
                                  <p:childTnLst>
                                    <p:set>
                                      <p:cBhvr override="childStyle">
                                        <p:cTn id="22" dur="500" fill="hold"/>
                                        <p:tgtEl>
                                          <p:spTgt spid="16"/>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ou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5" grpId="0"/>
      <p:bldP spid="15" grpId="1"/>
      <p:bldP spid="16" grpId="0"/>
      <p:bldP spid="16" grpId="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2"/>
          <p:cNvGrpSpPr>
            <a:grpSpLocks/>
          </p:cNvGrpSpPr>
          <p:nvPr/>
        </p:nvGrpSpPr>
        <p:grpSpPr bwMode="auto">
          <a:xfrm>
            <a:off x="0" y="0"/>
            <a:ext cx="9144000" cy="6858000"/>
            <a:chOff x="0" y="0"/>
            <a:chExt cx="9144000" cy="6858000"/>
          </a:xfrm>
        </p:grpSpPr>
        <p:pic>
          <p:nvPicPr>
            <p:cNvPr id="30731"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30732"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30733"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30734"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30723" name="TextBox 8"/>
          <p:cNvSpPr txBox="1">
            <a:spLocks noChangeArrowheads="1"/>
          </p:cNvSpPr>
          <p:nvPr/>
        </p:nvSpPr>
        <p:spPr bwMode="auto">
          <a:xfrm>
            <a:off x="228600" y="2540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30724" name="TextBox 9"/>
          <p:cNvSpPr txBox="1">
            <a:spLocks noChangeArrowheads="1"/>
          </p:cNvSpPr>
          <p:nvPr/>
        </p:nvSpPr>
        <p:spPr bwMode="auto">
          <a:xfrm>
            <a:off x="457200" y="827088"/>
            <a:ext cx="7620000" cy="1077912"/>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Nỗi lòng của tác giả (hai câu sau)</a:t>
            </a:r>
            <a:r>
              <a:rPr lang="en-US" sz="3200" b="1">
                <a:solidFill>
                  <a:srgbClr val="FF00FF"/>
                </a:solidFill>
              </a:rPr>
              <a:t>:</a:t>
            </a:r>
          </a:p>
          <a:p>
            <a:endParaRPr lang="en-US" sz="3200" b="1" u="sng"/>
          </a:p>
        </p:txBody>
      </p:sp>
      <p:sp>
        <p:nvSpPr>
          <p:cNvPr id="30725" name="Rectangle 10"/>
          <p:cNvSpPr>
            <a:spLocks noChangeArrowheads="1"/>
          </p:cNvSpPr>
          <p:nvPr/>
        </p:nvSpPr>
        <p:spPr bwMode="auto">
          <a:xfrm>
            <a:off x="1066800" y="1371600"/>
            <a:ext cx="7086600" cy="1323975"/>
          </a:xfrm>
          <a:prstGeom prst="rect">
            <a:avLst/>
          </a:prstGeom>
          <a:noFill/>
          <a:ln w="9525">
            <a:noFill/>
            <a:miter lim="800000"/>
            <a:headEnd/>
            <a:tailEnd/>
          </a:ln>
        </p:spPr>
        <p:txBody>
          <a:bodyPr>
            <a:spAutoFit/>
          </a:bodyPr>
          <a:lstStyle/>
          <a:p>
            <a:pPr algn="just" eaLnBrk="1" hangingPunct="1">
              <a:spcBef>
                <a:spcPct val="50000"/>
              </a:spcBef>
            </a:pPr>
            <a:r>
              <a:rPr lang="en-US" sz="3200" b="1" i="1">
                <a:solidFill>
                  <a:srgbClr val="1A0995"/>
                </a:solidFill>
                <a:cs typeface="Times New Roman" pitchFamily="18" charset="0"/>
              </a:rPr>
              <a:t>“                    nam tử còn vương      ,</a:t>
            </a:r>
          </a:p>
          <a:p>
            <a:pPr algn="just" eaLnBrk="1" hangingPunct="1">
              <a:spcBef>
                <a:spcPct val="50000"/>
              </a:spcBef>
            </a:pPr>
            <a:r>
              <a:rPr lang="en-US" sz="3200" b="1" i="1">
                <a:solidFill>
                  <a:srgbClr val="1A0995"/>
                </a:solidFill>
                <a:cs typeface="Times New Roman" pitchFamily="18" charset="0"/>
              </a:rPr>
              <a:t>Luống          tai nghe chuyện Vũ hầu.”</a:t>
            </a:r>
          </a:p>
        </p:txBody>
      </p:sp>
      <p:sp>
        <p:nvSpPr>
          <p:cNvPr id="30726" name="TextBox 11"/>
          <p:cNvSpPr txBox="1">
            <a:spLocks noChangeArrowheads="1"/>
          </p:cNvSpPr>
          <p:nvPr/>
        </p:nvSpPr>
        <p:spPr bwMode="auto">
          <a:xfrm>
            <a:off x="6553200" y="1371600"/>
            <a:ext cx="7620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nợ</a:t>
            </a:r>
            <a:endParaRPr lang="en-US" sz="3200"/>
          </a:p>
        </p:txBody>
      </p:sp>
      <p:sp>
        <p:nvSpPr>
          <p:cNvPr id="13" name="TextBox 12"/>
          <p:cNvSpPr txBox="1">
            <a:spLocks noChangeArrowheads="1"/>
          </p:cNvSpPr>
          <p:nvPr/>
        </p:nvSpPr>
        <p:spPr bwMode="auto">
          <a:xfrm>
            <a:off x="2286000" y="2082800"/>
            <a:ext cx="12192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thẹn</a:t>
            </a:r>
            <a:endParaRPr lang="en-US" sz="3200"/>
          </a:p>
        </p:txBody>
      </p:sp>
      <p:sp>
        <p:nvSpPr>
          <p:cNvPr id="30728" name="TextBox 13"/>
          <p:cNvSpPr txBox="1">
            <a:spLocks noChangeArrowheads="1"/>
          </p:cNvSpPr>
          <p:nvPr/>
        </p:nvSpPr>
        <p:spPr bwMode="auto">
          <a:xfrm>
            <a:off x="1295400" y="1371600"/>
            <a:ext cx="2209800" cy="584200"/>
          </a:xfrm>
          <a:prstGeom prst="rect">
            <a:avLst/>
          </a:prstGeom>
          <a:noFill/>
          <a:ln w="9525">
            <a:noFill/>
            <a:miter lim="800000"/>
            <a:headEnd/>
            <a:tailEnd/>
          </a:ln>
        </p:spPr>
        <p:txBody>
          <a:bodyPr>
            <a:spAutoFit/>
          </a:bodyPr>
          <a:lstStyle/>
          <a:p>
            <a:r>
              <a:rPr lang="en-US" sz="3200" b="1" i="1">
                <a:solidFill>
                  <a:srgbClr val="1A0995"/>
                </a:solidFill>
                <a:cs typeface="Times New Roman" pitchFamily="18" charset="0"/>
              </a:rPr>
              <a:t>Công danh</a:t>
            </a:r>
            <a:endParaRPr lang="en-US" sz="3200"/>
          </a:p>
        </p:txBody>
      </p:sp>
      <p:pic>
        <p:nvPicPr>
          <p:cNvPr id="30729" name="Picture 7" descr="1"/>
          <p:cNvPicPr>
            <a:picLocks noChangeAspect="1" noChangeArrowheads="1"/>
          </p:cNvPicPr>
          <p:nvPr/>
        </p:nvPicPr>
        <p:blipFill>
          <a:blip r:embed="rId6" cstate="print"/>
          <a:srcRect/>
          <a:stretch>
            <a:fillRect/>
          </a:stretch>
        </p:blipFill>
        <p:spPr bwMode="auto">
          <a:xfrm>
            <a:off x="304800" y="2667000"/>
            <a:ext cx="8458200" cy="3886200"/>
          </a:xfrm>
          <a:prstGeom prst="rect">
            <a:avLst/>
          </a:prstGeom>
          <a:noFill/>
          <a:ln w="9525">
            <a:noFill/>
            <a:miter lim="800000"/>
            <a:headEnd/>
            <a:tailEnd/>
          </a:ln>
        </p:spPr>
      </p:pic>
      <p:sp>
        <p:nvSpPr>
          <p:cNvPr id="30730" name="TextBox 15"/>
          <p:cNvSpPr txBox="1">
            <a:spLocks noChangeArrowheads="1"/>
          </p:cNvSpPr>
          <p:nvPr/>
        </p:nvSpPr>
        <p:spPr bwMode="auto">
          <a:xfrm>
            <a:off x="6934200" y="3352800"/>
            <a:ext cx="1600200" cy="523875"/>
          </a:xfrm>
          <a:prstGeom prst="rect">
            <a:avLst/>
          </a:prstGeom>
          <a:solidFill>
            <a:srgbClr val="FFFF00"/>
          </a:solidFill>
          <a:ln w="9525">
            <a:noFill/>
            <a:miter lim="800000"/>
            <a:headEnd/>
            <a:tailEnd/>
          </a:ln>
        </p:spPr>
        <p:txBody>
          <a:bodyPr>
            <a:spAutoFit/>
          </a:bodyPr>
          <a:lstStyle/>
          <a:p>
            <a:r>
              <a:rPr lang="en-US" b="1">
                <a:solidFill>
                  <a:srgbClr val="C00000"/>
                </a:solidFill>
              </a:rPr>
              <a:t>Vũ hầu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13"/>
                                        </p:tgtEl>
                                        <p:attrNameLst>
                                          <p:attrName>style.textDecorationUnderline</p:attrName>
                                        </p:attrNameLst>
                                      </p:cBhvr>
                                      <p:to>
                                        <p:strVal val="true"/>
                                      </p:to>
                                    </p:set>
                                  </p:childTnLst>
                                </p:cTn>
                              </p:par>
                              <p:par>
                                <p:cTn id="7" presetID="20" presetClass="emph" presetSubtype="0" fill="hold" grpId="1" nodeType="withEffect">
                                  <p:stCondLst>
                                    <p:cond delay="0"/>
                                  </p:stCondLst>
                                  <p:iterate type="lt">
                                    <p:tmPct val="10000"/>
                                  </p:iterate>
                                  <p:childTnLst>
                                    <p:set>
                                      <p:cBhvr override="childStyle">
                                        <p:cTn id="8" dur="500" autoRev="1" fill="hold"/>
                                        <p:tgtEl>
                                          <p:spTgt spid="13"/>
                                        </p:tgtEl>
                                        <p:attrNameLst>
                                          <p:attrName>style.color</p:attrName>
                                        </p:attrNameLst>
                                      </p:cBhvr>
                                      <p:to>
                                        <p:clrVal>
                                          <a:schemeClr val="accent2"/>
                                        </p:clrVal>
                                      </p:to>
                                    </p:set>
                                    <p:set>
                                      <p:cBhvr>
                                        <p:cTn id="9" dur="500" autoRev="1" fill="hold"/>
                                        <p:tgtEl>
                                          <p:spTgt spid="13"/>
                                        </p:tgtEl>
                                        <p:attrNameLst>
                                          <p:attrName>fillcolor</p:attrName>
                                        </p:attrNameLst>
                                      </p:cBhvr>
                                      <p:to>
                                        <p:clrVal>
                                          <a:schemeClr val="accent2"/>
                                        </p:clrVal>
                                      </p:to>
                                    </p:set>
                                    <p:set>
                                      <p:cBhvr>
                                        <p:cTn id="10" dur="500" autoRev="1"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2"/>
          <p:cNvGrpSpPr>
            <a:grpSpLocks/>
          </p:cNvGrpSpPr>
          <p:nvPr/>
        </p:nvGrpSpPr>
        <p:grpSpPr bwMode="auto">
          <a:xfrm>
            <a:off x="0" y="0"/>
            <a:ext cx="9144000" cy="6858000"/>
            <a:chOff x="0" y="0"/>
            <a:chExt cx="9144000" cy="6858000"/>
          </a:xfrm>
        </p:grpSpPr>
        <p:pic>
          <p:nvPicPr>
            <p:cNvPr id="32774" name="Picture 4"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32775" name="Picture 5"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32776" name="Picture 6"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32777" name="Picture 7"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32771" name="TextBox 8"/>
          <p:cNvSpPr txBox="1">
            <a:spLocks noChangeArrowheads="1"/>
          </p:cNvSpPr>
          <p:nvPr/>
        </p:nvSpPr>
        <p:spPr bwMode="auto">
          <a:xfrm>
            <a:off x="228600" y="254000"/>
            <a:ext cx="5410200" cy="584200"/>
          </a:xfrm>
          <a:prstGeom prst="rect">
            <a:avLst/>
          </a:prstGeom>
          <a:noFill/>
          <a:ln w="9525">
            <a:noFill/>
            <a:miter lim="800000"/>
            <a:headEnd/>
            <a:tailEnd/>
          </a:ln>
        </p:spPr>
        <p:txBody>
          <a:bodyPr>
            <a:spAutoFit/>
          </a:bodyPr>
          <a:lstStyle/>
          <a:p>
            <a:r>
              <a:rPr lang="en-US" sz="3200" b="1">
                <a:solidFill>
                  <a:srgbClr val="FF0000"/>
                </a:solidFill>
              </a:rPr>
              <a:t>II. </a:t>
            </a:r>
            <a:r>
              <a:rPr lang="en-US" sz="3200" b="1" u="sng">
                <a:solidFill>
                  <a:srgbClr val="FF0000"/>
                </a:solidFill>
              </a:rPr>
              <a:t>ĐỌC – HIỂU VĂN BẢN</a:t>
            </a:r>
            <a:r>
              <a:rPr lang="en-US" sz="3200" b="1">
                <a:solidFill>
                  <a:srgbClr val="FF0000"/>
                </a:solidFill>
              </a:rPr>
              <a:t>:</a:t>
            </a:r>
          </a:p>
        </p:txBody>
      </p:sp>
      <p:sp>
        <p:nvSpPr>
          <p:cNvPr id="32772" name="TextBox 10"/>
          <p:cNvSpPr txBox="1">
            <a:spLocks noChangeArrowheads="1"/>
          </p:cNvSpPr>
          <p:nvPr/>
        </p:nvSpPr>
        <p:spPr bwMode="auto">
          <a:xfrm>
            <a:off x="457200" y="827088"/>
            <a:ext cx="7620000" cy="1077912"/>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Nỗi lòng của tác giả (hai câu sau)</a:t>
            </a:r>
            <a:r>
              <a:rPr lang="en-US" sz="3200" b="1">
                <a:solidFill>
                  <a:srgbClr val="FF00FF"/>
                </a:solidFill>
              </a:rPr>
              <a:t>:</a:t>
            </a:r>
          </a:p>
          <a:p>
            <a:endParaRPr lang="en-US" sz="3200" b="1" u="sng"/>
          </a:p>
        </p:txBody>
      </p:sp>
      <p:sp>
        <p:nvSpPr>
          <p:cNvPr id="13" name="TextBox 12"/>
          <p:cNvSpPr txBox="1">
            <a:spLocks noChangeArrowheads="1"/>
          </p:cNvSpPr>
          <p:nvPr/>
        </p:nvSpPr>
        <p:spPr bwMode="auto">
          <a:xfrm>
            <a:off x="381000" y="1981200"/>
            <a:ext cx="8382000" cy="2554288"/>
          </a:xfrm>
          <a:prstGeom prst="rect">
            <a:avLst/>
          </a:prstGeom>
          <a:noFill/>
          <a:ln w="9525">
            <a:noFill/>
            <a:miter lim="800000"/>
            <a:headEnd/>
            <a:tailEnd/>
          </a:ln>
        </p:spPr>
        <p:txBody>
          <a:bodyPr>
            <a:spAutoFit/>
          </a:bodyPr>
          <a:lstStyle/>
          <a:p>
            <a:pPr algn="just"/>
            <a:r>
              <a:rPr lang="en-US" sz="3200" b="1">
                <a:solidFill>
                  <a:schemeClr val="tx1"/>
                </a:solidFill>
              </a:rPr>
              <a:t>- Nỗi “thẹn” : là cách nói khiêm tốn, qua đó ta thấy được cái tâm chân thành, nhân cách cao đẹp của tác giả: khát vọng cống hiến, đem tài trí tận trung báo quốc - thể hiện lẽ sống lớn của con người thời đại Đông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228600" y="330200"/>
            <a:ext cx="3505200" cy="584200"/>
          </a:xfrm>
          <a:prstGeom prst="rect">
            <a:avLst/>
          </a:prstGeom>
          <a:noFill/>
          <a:ln w="9525">
            <a:noFill/>
            <a:miter lim="800000"/>
            <a:headEnd/>
            <a:tailEnd/>
          </a:ln>
        </p:spPr>
        <p:txBody>
          <a:bodyPr>
            <a:spAutoFit/>
          </a:bodyPr>
          <a:lstStyle/>
          <a:p>
            <a:r>
              <a:rPr lang="en-US" sz="3200" b="1">
                <a:solidFill>
                  <a:srgbClr val="FF0000"/>
                </a:solidFill>
              </a:rPr>
              <a:t>III. </a:t>
            </a:r>
            <a:r>
              <a:rPr lang="en-US" sz="3200" b="1" u="sng">
                <a:solidFill>
                  <a:srgbClr val="FF0000"/>
                </a:solidFill>
              </a:rPr>
              <a:t>TỔNG KẾT</a:t>
            </a:r>
            <a:r>
              <a:rPr lang="en-US" sz="3200" b="1">
                <a:solidFill>
                  <a:srgbClr val="FF0000"/>
                </a:solidFill>
              </a:rPr>
              <a:t>:</a:t>
            </a:r>
          </a:p>
        </p:txBody>
      </p:sp>
      <p:grpSp>
        <p:nvGrpSpPr>
          <p:cNvPr id="33795" name="Group 52"/>
          <p:cNvGrpSpPr>
            <a:grpSpLocks/>
          </p:cNvGrpSpPr>
          <p:nvPr/>
        </p:nvGrpSpPr>
        <p:grpSpPr bwMode="auto">
          <a:xfrm>
            <a:off x="0" y="0"/>
            <a:ext cx="9144000" cy="6858000"/>
            <a:chOff x="0" y="0"/>
            <a:chExt cx="9144000" cy="6858000"/>
          </a:xfrm>
        </p:grpSpPr>
        <p:pic>
          <p:nvPicPr>
            <p:cNvPr id="33797"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33798" name="Picture 7"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33799" name="Picture 8"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33800" name="Picture 9"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33796" name="TextBox 10"/>
          <p:cNvSpPr txBox="1">
            <a:spLocks noChangeArrowheads="1"/>
          </p:cNvSpPr>
          <p:nvPr/>
        </p:nvSpPr>
        <p:spPr bwMode="auto">
          <a:xfrm>
            <a:off x="533400" y="1103313"/>
            <a:ext cx="8153400" cy="2554287"/>
          </a:xfrm>
          <a:prstGeom prst="rect">
            <a:avLst/>
          </a:prstGeom>
          <a:solidFill>
            <a:srgbClr val="FFFF00"/>
          </a:solidFill>
          <a:ln w="9525">
            <a:noFill/>
            <a:miter lim="800000"/>
            <a:headEnd/>
            <a:tailEnd/>
          </a:ln>
        </p:spPr>
        <p:txBody>
          <a:bodyPr>
            <a:spAutoFit/>
          </a:bodyPr>
          <a:lstStyle/>
          <a:p>
            <a:pPr algn="just"/>
            <a:r>
              <a:rPr lang="en-US" sz="3200" b="1" i="1">
                <a:solidFill>
                  <a:srgbClr val="C00000"/>
                </a:solidFill>
              </a:rPr>
              <a:t>Tỏ lòng </a:t>
            </a:r>
            <a:r>
              <a:rPr lang="en-US" sz="3200" b="1">
                <a:solidFill>
                  <a:srgbClr val="C00000"/>
                </a:solidFill>
              </a:rPr>
              <a:t>là bài thơ Đường luật ngắn gọn, đạt tới độ súc tích cao, khắc hoạ được vẻ đẹp của con người có sức mạnh, có lí tưởng, nhân cách cao cả cùng khí thế hào hùng của thời đại Đông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0-#ppt_w/2"/>
                                          </p:val>
                                        </p:tav>
                                        <p:tav tm="100000">
                                          <p:val>
                                            <p:strVal val="#ppt_x"/>
                                          </p:val>
                                        </p:tav>
                                      </p:tavLst>
                                    </p:anim>
                                    <p:anim calcmode="lin" valueType="num">
                                      <p:cBhvr additive="base">
                                        <p:cTn id="8" dur="10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04800" y="228600"/>
            <a:ext cx="4191000" cy="646113"/>
          </a:xfrm>
          <a:prstGeom prst="rect">
            <a:avLst/>
          </a:prstGeom>
          <a:noFill/>
          <a:ln w="9525">
            <a:noFill/>
            <a:miter lim="800000"/>
            <a:headEnd/>
            <a:tailEnd/>
          </a:ln>
        </p:spPr>
        <p:txBody>
          <a:bodyPr>
            <a:spAutoFit/>
          </a:bodyPr>
          <a:lstStyle/>
          <a:p>
            <a:r>
              <a:rPr lang="en-US" sz="3600" b="1" u="sng">
                <a:solidFill>
                  <a:srgbClr val="FF0000"/>
                </a:solidFill>
              </a:rPr>
              <a:t>Sơ đồ tư duy</a:t>
            </a:r>
          </a:p>
        </p:txBody>
      </p:sp>
      <p:sp>
        <p:nvSpPr>
          <p:cNvPr id="34819" name="TextBox 4"/>
          <p:cNvSpPr txBox="1">
            <a:spLocks noChangeArrowheads="1"/>
          </p:cNvSpPr>
          <p:nvPr/>
        </p:nvSpPr>
        <p:spPr bwMode="auto">
          <a:xfrm>
            <a:off x="533400" y="1676400"/>
            <a:ext cx="1752600" cy="523875"/>
          </a:xfrm>
          <a:prstGeom prst="rect">
            <a:avLst/>
          </a:prstGeom>
          <a:noFill/>
          <a:ln w="9525">
            <a:noFill/>
            <a:miter lim="800000"/>
            <a:headEnd/>
            <a:tailEnd/>
          </a:ln>
        </p:spPr>
        <p:txBody>
          <a:bodyPr>
            <a:spAutoFit/>
          </a:bodyPr>
          <a:lstStyle/>
          <a:p>
            <a:r>
              <a:rPr lang="en-US">
                <a:solidFill>
                  <a:srgbClr val="FF0000"/>
                </a:solidFill>
              </a:rPr>
              <a:t>Nỗi lòng</a:t>
            </a:r>
          </a:p>
        </p:txBody>
      </p:sp>
      <p:sp>
        <p:nvSpPr>
          <p:cNvPr id="34820" name="TextBox 5"/>
          <p:cNvSpPr txBox="1">
            <a:spLocks noChangeArrowheads="1"/>
          </p:cNvSpPr>
          <p:nvPr/>
        </p:nvSpPr>
        <p:spPr bwMode="auto">
          <a:xfrm>
            <a:off x="2438400" y="1219200"/>
            <a:ext cx="2286000" cy="523875"/>
          </a:xfrm>
          <a:prstGeom prst="rect">
            <a:avLst/>
          </a:prstGeom>
          <a:noFill/>
          <a:ln w="9525">
            <a:noFill/>
            <a:miter lim="800000"/>
            <a:headEnd/>
            <a:tailEnd/>
          </a:ln>
        </p:spPr>
        <p:txBody>
          <a:bodyPr>
            <a:spAutoFit/>
          </a:bodyPr>
          <a:lstStyle/>
          <a:p>
            <a:r>
              <a:rPr lang="en-US">
                <a:solidFill>
                  <a:srgbClr val="FF0000"/>
                </a:solidFill>
              </a:rPr>
              <a:t>Lòng tự hào</a:t>
            </a:r>
          </a:p>
        </p:txBody>
      </p:sp>
      <p:sp>
        <p:nvSpPr>
          <p:cNvPr id="34821" name="TextBox 6"/>
          <p:cNvSpPr txBox="1">
            <a:spLocks noChangeArrowheads="1"/>
          </p:cNvSpPr>
          <p:nvPr/>
        </p:nvSpPr>
        <p:spPr bwMode="auto">
          <a:xfrm>
            <a:off x="2362200" y="2438400"/>
            <a:ext cx="3200400" cy="523875"/>
          </a:xfrm>
          <a:prstGeom prst="rect">
            <a:avLst/>
          </a:prstGeom>
          <a:noFill/>
          <a:ln w="9525">
            <a:noFill/>
            <a:miter lim="800000"/>
            <a:headEnd/>
            <a:tailEnd/>
          </a:ln>
        </p:spPr>
        <p:txBody>
          <a:bodyPr>
            <a:spAutoFit/>
          </a:bodyPr>
          <a:lstStyle/>
          <a:p>
            <a:r>
              <a:rPr lang="en-US">
                <a:solidFill>
                  <a:srgbClr val="FF0000"/>
                </a:solidFill>
              </a:rPr>
              <a:t>Khát vọng cống hiến</a:t>
            </a:r>
          </a:p>
        </p:txBody>
      </p:sp>
      <p:sp>
        <p:nvSpPr>
          <p:cNvPr id="34822" name="TextBox 7"/>
          <p:cNvSpPr txBox="1">
            <a:spLocks noChangeArrowheads="1"/>
          </p:cNvSpPr>
          <p:nvPr/>
        </p:nvSpPr>
        <p:spPr bwMode="auto">
          <a:xfrm>
            <a:off x="6400800" y="685800"/>
            <a:ext cx="2743200" cy="1384300"/>
          </a:xfrm>
          <a:prstGeom prst="rect">
            <a:avLst/>
          </a:prstGeom>
          <a:noFill/>
          <a:ln w="9525">
            <a:noFill/>
            <a:miter lim="800000"/>
            <a:headEnd/>
            <a:tailEnd/>
          </a:ln>
        </p:spPr>
        <p:txBody>
          <a:bodyPr>
            <a:spAutoFit/>
          </a:bodyPr>
          <a:lstStyle/>
          <a:p>
            <a:r>
              <a:rPr lang="en-US">
                <a:solidFill>
                  <a:srgbClr val="FF0000"/>
                </a:solidFill>
              </a:rPr>
              <a:t>Vẻ đẹp sức mạnh và tinh thần của toàn dân tộc</a:t>
            </a:r>
          </a:p>
        </p:txBody>
      </p:sp>
      <p:sp>
        <p:nvSpPr>
          <p:cNvPr id="34823" name="TextBox 8"/>
          <p:cNvSpPr txBox="1">
            <a:spLocks noChangeArrowheads="1"/>
          </p:cNvSpPr>
          <p:nvPr/>
        </p:nvSpPr>
        <p:spPr bwMode="auto">
          <a:xfrm>
            <a:off x="4495800" y="609600"/>
            <a:ext cx="1905000" cy="523875"/>
          </a:xfrm>
          <a:prstGeom prst="rect">
            <a:avLst/>
          </a:prstGeom>
          <a:noFill/>
          <a:ln w="9525">
            <a:noFill/>
            <a:miter lim="800000"/>
            <a:headEnd/>
            <a:tailEnd/>
          </a:ln>
        </p:spPr>
        <p:txBody>
          <a:bodyPr>
            <a:spAutoFit/>
          </a:bodyPr>
          <a:lstStyle/>
          <a:p>
            <a:r>
              <a:rPr lang="en-US">
                <a:solidFill>
                  <a:srgbClr val="FF0000"/>
                </a:solidFill>
              </a:rPr>
              <a:t>Con người</a:t>
            </a:r>
          </a:p>
        </p:txBody>
      </p:sp>
      <p:sp>
        <p:nvSpPr>
          <p:cNvPr id="34824" name="TextBox 9"/>
          <p:cNvSpPr txBox="1">
            <a:spLocks noChangeArrowheads="1"/>
          </p:cNvSpPr>
          <p:nvPr/>
        </p:nvSpPr>
        <p:spPr bwMode="auto">
          <a:xfrm>
            <a:off x="4572000" y="1752600"/>
            <a:ext cx="1828800" cy="523875"/>
          </a:xfrm>
          <a:prstGeom prst="rect">
            <a:avLst/>
          </a:prstGeom>
          <a:noFill/>
          <a:ln w="9525">
            <a:noFill/>
            <a:miter lim="800000"/>
            <a:headEnd/>
            <a:tailEnd/>
          </a:ln>
        </p:spPr>
        <p:txBody>
          <a:bodyPr>
            <a:spAutoFit/>
          </a:bodyPr>
          <a:lstStyle/>
          <a:p>
            <a:r>
              <a:rPr lang="en-US">
                <a:solidFill>
                  <a:srgbClr val="FF0000"/>
                </a:solidFill>
              </a:rPr>
              <a:t>Quân đội</a:t>
            </a:r>
          </a:p>
        </p:txBody>
      </p:sp>
      <p:cxnSp>
        <p:nvCxnSpPr>
          <p:cNvPr id="12" name="Straight Arrow Connector 11"/>
          <p:cNvCxnSpPr/>
          <p:nvPr/>
        </p:nvCxnSpPr>
        <p:spPr>
          <a:xfrm flipV="1">
            <a:off x="1981200" y="16002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2133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1066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34824" idx="1"/>
          </p:cNvCxnSpPr>
          <p:nvPr/>
        </p:nvCxnSpPr>
        <p:spPr>
          <a:xfrm>
            <a:off x="4267200" y="1676400"/>
            <a:ext cx="304800" cy="33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6248400" y="1066800"/>
            <a:ext cx="155575"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endParaRPr lang="en-US" smtClean="0"/>
          </a:p>
        </p:txBody>
      </p:sp>
      <p:pic>
        <p:nvPicPr>
          <p:cNvPr id="35844" name="Picture 4" descr="u2_trieuvan"/>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566738"/>
            <a:ext cx="8458200" cy="2862262"/>
          </a:xfrm>
          <a:prstGeom prst="rect">
            <a:avLst/>
          </a:prstGeom>
          <a:noFill/>
          <a:ln w="9525">
            <a:noFill/>
            <a:miter lim="800000"/>
            <a:headEnd/>
            <a:tailEnd/>
          </a:ln>
        </p:spPr>
        <p:txBody>
          <a:bodyPr>
            <a:spAutoFit/>
          </a:bodyPr>
          <a:lstStyle/>
          <a:p>
            <a:pPr algn="just">
              <a:buFontTx/>
              <a:buChar char="-"/>
            </a:pPr>
            <a:r>
              <a:rPr lang="en-US" sz="3600">
                <a:solidFill>
                  <a:srgbClr val="0000CC"/>
                </a:solidFill>
              </a:rPr>
              <a:t> “</a:t>
            </a:r>
            <a:r>
              <a:rPr lang="en-US" sz="3600" b="1">
                <a:solidFill>
                  <a:srgbClr val="0000CC"/>
                </a:solidFill>
              </a:rPr>
              <a:t>Hào khí Đông A</a:t>
            </a:r>
            <a:r>
              <a:rPr lang="en-US" sz="3600">
                <a:solidFill>
                  <a:srgbClr val="0000CC"/>
                </a:solidFill>
              </a:rPr>
              <a:t>”: Hào khí thời Trần</a:t>
            </a:r>
          </a:p>
          <a:p>
            <a:pPr algn="just"/>
            <a:r>
              <a:rPr lang="en-US" sz="3600">
                <a:solidFill>
                  <a:schemeClr val="tx1"/>
                </a:solidFill>
              </a:rPr>
              <a:t> + Tâm hồn, khí phách dân tộc thời nhà Trần.</a:t>
            </a:r>
          </a:p>
          <a:p>
            <a:pPr algn="just"/>
            <a:r>
              <a:rPr lang="en-US" sz="3600">
                <a:solidFill>
                  <a:schemeClr val="tx1"/>
                </a:solidFill>
              </a:rPr>
              <a:t> + Ý thức độc lập, tự chủ, tự cường dân tộc.</a:t>
            </a:r>
          </a:p>
          <a:p>
            <a:pPr algn="just"/>
            <a:r>
              <a:rPr lang="en-US" sz="3600">
                <a:solidFill>
                  <a:schemeClr val="tx1"/>
                </a:solidFill>
              </a:rPr>
              <a:t> + Tinh thần quyết chiến quyết thắng đối với kẻ thù xâm lược.</a:t>
            </a:r>
            <a:endParaRPr lang="en-US" sz="3600"/>
          </a:p>
        </p:txBody>
      </p:sp>
      <p:grpSp>
        <p:nvGrpSpPr>
          <p:cNvPr id="7171" name="Group 52"/>
          <p:cNvGrpSpPr>
            <a:grpSpLocks/>
          </p:cNvGrpSpPr>
          <p:nvPr/>
        </p:nvGrpSpPr>
        <p:grpSpPr bwMode="auto">
          <a:xfrm>
            <a:off x="0" y="0"/>
            <a:ext cx="9144000" cy="6858000"/>
            <a:chOff x="0" y="0"/>
            <a:chExt cx="9144000" cy="6858000"/>
          </a:xfrm>
        </p:grpSpPr>
        <p:pic>
          <p:nvPicPr>
            <p:cNvPr id="7172"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7173"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7174"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7175"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Ngày 5 tháng 11 năm 2010</a:t>
            </a:r>
          </a:p>
        </p:txBody>
      </p:sp>
      <p:sp>
        <p:nvSpPr>
          <p:cNvPr id="36868" name="Rectangle 2"/>
          <p:cNvSpPr>
            <a:spLocks noGrp="1" noChangeArrowheads="1"/>
          </p:cNvSpPr>
          <p:nvPr>
            <p:ph type="body" idx="4294967295"/>
          </p:nvPr>
        </p:nvSpPr>
        <p:spPr>
          <a:xfrm>
            <a:off x="3810000" y="5943600"/>
            <a:ext cx="4953000" cy="762000"/>
          </a:xfrm>
        </p:spPr>
        <p:txBody>
          <a:bodyPr/>
          <a:lstStyle/>
          <a:p>
            <a:pPr>
              <a:lnSpc>
                <a:spcPct val="80000"/>
              </a:lnSpc>
              <a:buFont typeface="Wingdings" pitchFamily="2" charset="2"/>
              <a:buNone/>
            </a:pPr>
            <a:r>
              <a:rPr lang="en-US" sz="2400" smtClean="0"/>
              <a:t>KHỔNG MINH – GIA CÁT LƯỢNG</a:t>
            </a:r>
          </a:p>
          <a:p>
            <a:pPr>
              <a:lnSpc>
                <a:spcPct val="80000"/>
              </a:lnSpc>
              <a:buFont typeface="Wingdings" pitchFamily="2" charset="2"/>
              <a:buNone/>
            </a:pPr>
            <a:r>
              <a:rPr lang="en-US" sz="2400" smtClean="0"/>
              <a:t>(24 tuổi làm nên nghiệp lớn)</a:t>
            </a:r>
          </a:p>
        </p:txBody>
      </p:sp>
      <p:pic>
        <p:nvPicPr>
          <p:cNvPr id="36869" name="Picture 3" descr="Khong_Minh"/>
          <p:cNvPicPr>
            <a:picLocks noChangeAspect="1" noChangeArrowheads="1"/>
          </p:cNvPicPr>
          <p:nvPr/>
        </p:nvPicPr>
        <p:blipFill>
          <a:blip r:embed="rId2" cstate="print"/>
          <a:srcRect/>
          <a:stretch>
            <a:fillRect/>
          </a:stretch>
        </p:blipFill>
        <p:spPr bwMode="auto">
          <a:xfrm>
            <a:off x="0" y="0"/>
            <a:ext cx="3352800" cy="2819400"/>
          </a:xfrm>
          <a:prstGeom prst="rect">
            <a:avLst/>
          </a:prstGeom>
          <a:noFill/>
          <a:ln w="9525">
            <a:noFill/>
            <a:miter lim="800000"/>
            <a:headEnd/>
            <a:tailEnd/>
          </a:ln>
        </p:spPr>
      </p:pic>
      <p:pic>
        <p:nvPicPr>
          <p:cNvPr id="36870" name="Picture 4" descr="TQkhongminh"/>
          <p:cNvPicPr>
            <a:picLocks noChangeAspect="1" noChangeArrowheads="1"/>
          </p:cNvPicPr>
          <p:nvPr/>
        </p:nvPicPr>
        <p:blipFill>
          <a:blip r:embed="rId3" cstate="print"/>
          <a:srcRect/>
          <a:stretch>
            <a:fillRect/>
          </a:stretch>
        </p:blipFill>
        <p:spPr bwMode="auto">
          <a:xfrm>
            <a:off x="3657600" y="0"/>
            <a:ext cx="5486400" cy="5791200"/>
          </a:xfrm>
          <a:prstGeom prst="rect">
            <a:avLst/>
          </a:prstGeom>
          <a:noFill/>
          <a:ln w="9525">
            <a:noFill/>
            <a:miter lim="800000"/>
            <a:headEnd/>
            <a:tailEnd/>
          </a:ln>
        </p:spPr>
      </p:pic>
      <p:pic>
        <p:nvPicPr>
          <p:cNvPr id="36871" name="Picture 5" descr="8709_Bangthong2"/>
          <p:cNvPicPr>
            <a:picLocks noChangeAspect="1" noChangeArrowheads="1"/>
          </p:cNvPicPr>
          <p:nvPr/>
        </p:nvPicPr>
        <p:blipFill>
          <a:blip r:embed="rId4" cstate="print"/>
          <a:srcRect/>
          <a:stretch>
            <a:fillRect/>
          </a:stretch>
        </p:blipFill>
        <p:spPr bwMode="auto">
          <a:xfrm>
            <a:off x="0" y="3048000"/>
            <a:ext cx="3352800" cy="3810000"/>
          </a:xfrm>
          <a:prstGeom prst="rect">
            <a:avLst/>
          </a:prstGeom>
          <a:noFill/>
          <a:ln w="9525">
            <a:noFill/>
            <a:miter lim="800000"/>
            <a:headEnd/>
            <a:tailEnd/>
          </a:ln>
        </p:spPr>
      </p:pic>
      <p:pic>
        <p:nvPicPr>
          <p:cNvPr id="8" name="Picture 15" descr="Lich_su_Viet_Nam_19017"/>
          <p:cNvPicPr>
            <a:picLocks noChangeAspect="1" noChangeArrowheads="1"/>
          </p:cNvPicPr>
          <p:nvPr/>
        </p:nvPicPr>
        <p:blipFill>
          <a:blip r:embed="rId5" cstate="print"/>
          <a:srcRect/>
          <a:stretch>
            <a:fillRect/>
          </a:stretch>
        </p:blipFill>
        <p:spPr bwMode="auto">
          <a:xfrm>
            <a:off x="4648200" y="2743200"/>
            <a:ext cx="44958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http://www.vietlist.us/Images_history/45_mongco.jpg"/>
          <p:cNvPicPr>
            <a:picLocks noChangeAspect="1" noChangeArrowheads="1"/>
          </p:cNvPicPr>
          <p:nvPr/>
        </p:nvPicPr>
        <p:blipFill>
          <a:blip r:embed="rId2" r:link="rId3" cstate="print"/>
          <a:srcRect/>
          <a:stretch>
            <a:fillRect/>
          </a:stretch>
        </p:blipFill>
        <p:spPr bwMode="auto">
          <a:xfrm>
            <a:off x="0" y="908050"/>
            <a:ext cx="9144000" cy="5949950"/>
          </a:xfrm>
          <a:prstGeom prst="rect">
            <a:avLst/>
          </a:prstGeom>
          <a:noFill/>
          <a:ln w="9525">
            <a:noFill/>
            <a:miter lim="800000"/>
            <a:headEnd/>
            <a:tailEnd/>
          </a:ln>
        </p:spPr>
      </p:pic>
      <p:sp>
        <p:nvSpPr>
          <p:cNvPr id="8195" name="TextBox 2"/>
          <p:cNvSpPr txBox="1">
            <a:spLocks noChangeArrowheads="1"/>
          </p:cNvSpPr>
          <p:nvPr/>
        </p:nvSpPr>
        <p:spPr bwMode="auto">
          <a:xfrm>
            <a:off x="1143000" y="254000"/>
            <a:ext cx="6324600" cy="584200"/>
          </a:xfrm>
          <a:prstGeom prst="rect">
            <a:avLst/>
          </a:prstGeom>
          <a:solidFill>
            <a:schemeClr val="bg1"/>
          </a:solidFill>
          <a:ln w="9525">
            <a:noFill/>
            <a:miter lim="800000"/>
            <a:headEnd/>
            <a:tailEnd/>
          </a:ln>
        </p:spPr>
        <p:txBody>
          <a:bodyPr>
            <a:spAutoFit/>
          </a:bodyPr>
          <a:lstStyle/>
          <a:p>
            <a:r>
              <a:rPr lang="en-US" sz="3200" b="1">
                <a:solidFill>
                  <a:srgbClr val="FF0000"/>
                </a:solidFill>
              </a:rPr>
              <a:t>Giặc Mông-Nguyên sang xâm lược</a:t>
            </a:r>
          </a:p>
        </p:txBody>
      </p:sp>
      <p:grpSp>
        <p:nvGrpSpPr>
          <p:cNvPr id="8196" name="Group 52"/>
          <p:cNvGrpSpPr>
            <a:grpSpLocks/>
          </p:cNvGrpSpPr>
          <p:nvPr/>
        </p:nvGrpSpPr>
        <p:grpSpPr bwMode="auto">
          <a:xfrm>
            <a:off x="0" y="0"/>
            <a:ext cx="9144000" cy="6858000"/>
            <a:chOff x="0" y="0"/>
            <a:chExt cx="9144000" cy="6858000"/>
          </a:xfrm>
        </p:grpSpPr>
        <p:pic>
          <p:nvPicPr>
            <p:cNvPr id="8197" name="Picture 5" descr="J0099177"/>
            <p:cNvPicPr>
              <a:picLocks noChangeAspect="1" noChangeArrowheads="1"/>
            </p:cNvPicPr>
            <p:nvPr/>
          </p:nvPicPr>
          <p:blipFill>
            <a:blip r:embed="rId4"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8198" name="Picture 6" descr="J0099177"/>
            <p:cNvPicPr>
              <a:picLocks noChangeAspect="1" noChangeArrowheads="1"/>
            </p:cNvPicPr>
            <p:nvPr/>
          </p:nvPicPr>
          <p:blipFill>
            <a:blip r:embed="rId5"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8199" name="Picture 7" descr="J0099177"/>
            <p:cNvPicPr>
              <a:picLocks noChangeAspect="1" noChangeArrowheads="1"/>
            </p:cNvPicPr>
            <p:nvPr/>
          </p:nvPicPr>
          <p:blipFill>
            <a:blip r:embed="rId6"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8200" name="Picture 8" descr="J0099177"/>
            <p:cNvPicPr>
              <a:picLocks noChangeAspect="1" noChangeArrowheads="1"/>
            </p:cNvPicPr>
            <p:nvPr/>
          </p:nvPicPr>
          <p:blipFill>
            <a:blip r:embed="rId7"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Khi the quan doi"/>
          <p:cNvPicPr>
            <a:picLocks noChangeAspect="1" noChangeArrowheads="1"/>
          </p:cNvPicPr>
          <p:nvPr/>
        </p:nvPicPr>
        <p:blipFill>
          <a:blip r:embed="rId3" cstate="print">
            <a:lum bright="-20000" contrast="-20000"/>
          </a:blip>
          <a:srcRect/>
          <a:stretch>
            <a:fillRect/>
          </a:stretch>
        </p:blipFill>
        <p:spPr bwMode="auto">
          <a:xfrm>
            <a:off x="0" y="990600"/>
            <a:ext cx="9144000" cy="5867400"/>
          </a:xfrm>
          <a:prstGeom prst="rect">
            <a:avLst/>
          </a:prstGeom>
          <a:noFill/>
          <a:ln w="9525">
            <a:noFill/>
            <a:miter lim="800000"/>
            <a:headEnd/>
            <a:tailEnd/>
          </a:ln>
        </p:spPr>
      </p:pic>
      <p:sp>
        <p:nvSpPr>
          <p:cNvPr id="3" name="Rectangle 2"/>
          <p:cNvSpPr txBox="1">
            <a:spLocks noChangeArrowheads="1"/>
          </p:cNvSpPr>
          <p:nvPr/>
        </p:nvSpPr>
        <p:spPr>
          <a:xfrm>
            <a:off x="849313" y="304800"/>
            <a:ext cx="7304087" cy="533400"/>
          </a:xfrm>
          <a:prstGeom prst="rect">
            <a:avLst/>
          </a:prstGeom>
          <a:solidFill>
            <a:schemeClr val="bg1"/>
          </a:solidFill>
        </p:spPr>
        <p:txBody>
          <a:bodyPr/>
          <a:lstStyle/>
          <a:p>
            <a:pPr algn="ctr">
              <a:defRPr/>
            </a:pPr>
            <a:r>
              <a:rPr lang="en-US" sz="3200" b="1" dirty="0" err="1">
                <a:solidFill>
                  <a:srgbClr val="FF0000"/>
                </a:solidFill>
                <a:ea typeface="+mj-ea"/>
                <a:cs typeface="+mj-cs"/>
              </a:rPr>
              <a:t>Khí</a:t>
            </a:r>
            <a:r>
              <a:rPr lang="en-US" sz="3200" b="1" dirty="0">
                <a:solidFill>
                  <a:srgbClr val="FF0000"/>
                </a:solidFill>
                <a:ea typeface="+mj-ea"/>
                <a:cs typeface="+mj-cs"/>
              </a:rPr>
              <a:t> </a:t>
            </a:r>
            <a:r>
              <a:rPr lang="en-US" sz="3200" b="1" dirty="0" err="1">
                <a:solidFill>
                  <a:srgbClr val="FF0000"/>
                </a:solidFill>
                <a:ea typeface="+mj-ea"/>
                <a:cs typeface="+mj-cs"/>
              </a:rPr>
              <a:t>thế</a:t>
            </a:r>
            <a:r>
              <a:rPr lang="en-US" sz="3200" b="1" dirty="0">
                <a:solidFill>
                  <a:srgbClr val="FF0000"/>
                </a:solidFill>
                <a:ea typeface="+mj-ea"/>
                <a:cs typeface="+mj-cs"/>
              </a:rPr>
              <a:t> </a:t>
            </a:r>
            <a:r>
              <a:rPr lang="en-US" sz="3200" b="1" dirty="0" err="1">
                <a:solidFill>
                  <a:srgbClr val="FF0000"/>
                </a:solidFill>
                <a:ea typeface="+mj-ea"/>
                <a:cs typeface="+mj-cs"/>
              </a:rPr>
              <a:t>tiến</a:t>
            </a:r>
            <a:r>
              <a:rPr lang="en-US" sz="3200" b="1" dirty="0">
                <a:solidFill>
                  <a:srgbClr val="FF0000"/>
                </a:solidFill>
                <a:ea typeface="+mj-ea"/>
                <a:cs typeface="+mj-cs"/>
              </a:rPr>
              <a:t> </a:t>
            </a:r>
            <a:r>
              <a:rPr lang="en-US" sz="3200" b="1" dirty="0" err="1">
                <a:solidFill>
                  <a:srgbClr val="FF0000"/>
                </a:solidFill>
                <a:ea typeface="+mj-ea"/>
                <a:cs typeface="+mj-cs"/>
              </a:rPr>
              <a:t>công</a:t>
            </a:r>
            <a:r>
              <a:rPr lang="en-US" sz="3200" b="1" dirty="0">
                <a:solidFill>
                  <a:srgbClr val="FF0000"/>
                </a:solidFill>
                <a:ea typeface="+mj-ea"/>
                <a:cs typeface="+mj-cs"/>
              </a:rPr>
              <a:t> </a:t>
            </a:r>
            <a:r>
              <a:rPr lang="en-US" sz="3200" b="1" dirty="0" err="1">
                <a:solidFill>
                  <a:srgbClr val="FF0000"/>
                </a:solidFill>
                <a:ea typeface="+mj-ea"/>
                <a:cs typeface="+mj-cs"/>
              </a:rPr>
              <a:t>của</a:t>
            </a:r>
            <a:r>
              <a:rPr lang="vi-VN" sz="3200" b="1" dirty="0">
                <a:solidFill>
                  <a:srgbClr val="FF0000"/>
                </a:solidFill>
                <a:ea typeface="+mj-ea"/>
                <a:cs typeface="+mj-cs"/>
              </a:rPr>
              <a:t> đội </a:t>
            </a:r>
            <a:r>
              <a:rPr lang="en-US" sz="3200" b="1" dirty="0" err="1">
                <a:solidFill>
                  <a:srgbClr val="FF0000"/>
                </a:solidFill>
                <a:ea typeface="+mj-ea"/>
                <a:cs typeface="+mj-cs"/>
              </a:rPr>
              <a:t>quân</a:t>
            </a:r>
            <a:r>
              <a:rPr lang="en-US" sz="3200" b="1" dirty="0">
                <a:solidFill>
                  <a:srgbClr val="FF0000"/>
                </a:solidFill>
                <a:ea typeface="+mj-ea"/>
                <a:cs typeface="+mj-cs"/>
              </a:rPr>
              <a:t> </a:t>
            </a:r>
            <a:r>
              <a:rPr lang="vi-VN" sz="3200" b="1" dirty="0">
                <a:solidFill>
                  <a:srgbClr val="FF0000"/>
                </a:solidFill>
                <a:ea typeface="+mj-ea"/>
                <a:cs typeface="+mj-cs"/>
              </a:rPr>
              <a:t>nhà Trần</a:t>
            </a:r>
          </a:p>
        </p:txBody>
      </p:sp>
      <p:pic>
        <p:nvPicPr>
          <p:cNvPr id="12" name="Picture 10" descr="Tuong Sat That doi Tran"/>
          <p:cNvPicPr>
            <a:picLocks noChangeAspect="1" noChangeArrowheads="1"/>
          </p:cNvPicPr>
          <p:nvPr/>
        </p:nvPicPr>
        <p:blipFill>
          <a:blip r:embed="rId4" cstate="print"/>
          <a:srcRect/>
          <a:stretch>
            <a:fillRect/>
          </a:stretch>
        </p:blipFill>
        <p:spPr bwMode="auto">
          <a:xfrm>
            <a:off x="0" y="609600"/>
            <a:ext cx="9144000" cy="6019800"/>
          </a:xfrm>
          <a:prstGeom prst="rect">
            <a:avLst/>
          </a:prstGeom>
          <a:noFill/>
          <a:ln w="9525">
            <a:noFill/>
            <a:miter lim="800000"/>
            <a:headEnd/>
            <a:tailEnd/>
          </a:ln>
        </p:spPr>
      </p:pic>
      <p:sp>
        <p:nvSpPr>
          <p:cNvPr id="13" name="TextBox 12"/>
          <p:cNvSpPr txBox="1">
            <a:spLocks noChangeArrowheads="1"/>
          </p:cNvSpPr>
          <p:nvPr/>
        </p:nvSpPr>
        <p:spPr bwMode="auto">
          <a:xfrm>
            <a:off x="228600" y="228600"/>
            <a:ext cx="8686800" cy="1384300"/>
          </a:xfrm>
          <a:prstGeom prst="rect">
            <a:avLst/>
          </a:prstGeom>
          <a:solidFill>
            <a:srgbClr val="FFFF66"/>
          </a:solidFill>
          <a:ln w="9525">
            <a:noFill/>
            <a:miter lim="800000"/>
            <a:headEnd/>
            <a:tailEnd/>
          </a:ln>
        </p:spPr>
        <p:txBody>
          <a:bodyPr>
            <a:spAutoFit/>
          </a:bodyPr>
          <a:lstStyle/>
          <a:p>
            <a:pPr algn="just"/>
            <a:r>
              <a:rPr lang="en-US" b="1">
                <a:solidFill>
                  <a:srgbClr val="FF0000"/>
                </a:solidFill>
              </a:rPr>
              <a:t>Tướng sĩ nhà Trần thích lên tay hai chữ “Sát Thát” trong cuộc chiến chống quân Mông-Nguyên lần thứ hai năm 1285.</a:t>
            </a:r>
          </a:p>
        </p:txBody>
      </p:sp>
      <p:pic>
        <p:nvPicPr>
          <p:cNvPr id="14" name="Picture 3" descr="47_vandon"/>
          <p:cNvPicPr>
            <a:picLocks noChangeAspect="1" noChangeArrowheads="1"/>
          </p:cNvPicPr>
          <p:nvPr/>
        </p:nvPicPr>
        <p:blipFill>
          <a:blip r:embed="rId5" cstate="print"/>
          <a:srcRect/>
          <a:stretch>
            <a:fillRect/>
          </a:stretch>
        </p:blipFill>
        <p:spPr bwMode="auto">
          <a:xfrm>
            <a:off x="152400" y="1066800"/>
            <a:ext cx="8763000" cy="5486400"/>
          </a:xfrm>
          <a:prstGeom prst="rect">
            <a:avLst/>
          </a:prstGeom>
          <a:noFill/>
          <a:ln w="9525">
            <a:noFill/>
            <a:miter lim="800000"/>
            <a:headEnd/>
            <a:tailEnd/>
          </a:ln>
        </p:spPr>
      </p:pic>
      <p:sp>
        <p:nvSpPr>
          <p:cNvPr id="15" name="Rectangle 2"/>
          <p:cNvSpPr txBox="1">
            <a:spLocks noChangeArrowheads="1"/>
          </p:cNvSpPr>
          <p:nvPr/>
        </p:nvSpPr>
        <p:spPr>
          <a:xfrm>
            <a:off x="152400" y="228600"/>
            <a:ext cx="8839200" cy="838200"/>
          </a:xfrm>
          <a:prstGeom prst="rect">
            <a:avLst/>
          </a:prstGeom>
          <a:solidFill>
            <a:schemeClr val="bg1"/>
          </a:solidFill>
        </p:spPr>
        <p:txBody>
          <a:bodyPr/>
          <a:lstStyle/>
          <a:p>
            <a:pPr algn="ctr">
              <a:defRPr/>
            </a:pPr>
            <a:r>
              <a:rPr lang="en-US" b="1" dirty="0" err="1">
                <a:solidFill>
                  <a:srgbClr val="FF0000"/>
                </a:solidFill>
                <a:ea typeface="+mj-ea"/>
                <a:cs typeface="+mj-cs"/>
              </a:rPr>
              <a:t>Trận</a:t>
            </a:r>
            <a:r>
              <a:rPr lang="en-US" b="1" dirty="0">
                <a:solidFill>
                  <a:srgbClr val="FF0000"/>
                </a:solidFill>
                <a:ea typeface="+mj-ea"/>
                <a:cs typeface="+mj-cs"/>
              </a:rPr>
              <a:t> </a:t>
            </a:r>
            <a:r>
              <a:rPr lang="en-US" b="1" dirty="0" err="1">
                <a:solidFill>
                  <a:srgbClr val="FF0000"/>
                </a:solidFill>
                <a:ea typeface="+mj-ea"/>
                <a:cs typeface="+mj-cs"/>
              </a:rPr>
              <a:t>Vân</a:t>
            </a:r>
            <a:r>
              <a:rPr lang="en-US" b="1" dirty="0">
                <a:solidFill>
                  <a:srgbClr val="FF0000"/>
                </a:solidFill>
                <a:ea typeface="+mj-ea"/>
                <a:cs typeface="+mj-cs"/>
              </a:rPr>
              <a:t> </a:t>
            </a:r>
            <a:r>
              <a:rPr lang="en-US" b="1" dirty="0" err="1">
                <a:solidFill>
                  <a:srgbClr val="FF0000"/>
                </a:solidFill>
                <a:ea typeface="+mj-ea"/>
                <a:cs typeface="+mj-cs"/>
              </a:rPr>
              <a:t>Đồn</a:t>
            </a:r>
            <a:r>
              <a:rPr lang="en-US" b="1" dirty="0">
                <a:solidFill>
                  <a:srgbClr val="FF0000"/>
                </a:solidFill>
                <a:ea typeface="+mj-ea"/>
                <a:cs typeface="+mj-cs"/>
              </a:rPr>
              <a:t> </a:t>
            </a:r>
            <a:r>
              <a:rPr lang="en-US" b="1" dirty="0" err="1">
                <a:solidFill>
                  <a:srgbClr val="FF0000"/>
                </a:solidFill>
                <a:ea typeface="+mj-ea"/>
                <a:cs typeface="+mj-cs"/>
              </a:rPr>
              <a:t>của</a:t>
            </a:r>
            <a:r>
              <a:rPr lang="en-US" b="1" dirty="0">
                <a:solidFill>
                  <a:srgbClr val="FF0000"/>
                </a:solidFill>
                <a:ea typeface="+mj-ea"/>
                <a:cs typeface="+mj-cs"/>
              </a:rPr>
              <a:t> </a:t>
            </a:r>
            <a:r>
              <a:rPr lang="en-US" b="1" dirty="0" err="1">
                <a:solidFill>
                  <a:srgbClr val="FF0000"/>
                </a:solidFill>
                <a:ea typeface="+mj-ea"/>
                <a:cs typeface="+mj-cs"/>
              </a:rPr>
              <a:t>Trần</a:t>
            </a:r>
            <a:r>
              <a:rPr lang="en-US" b="1" dirty="0">
                <a:solidFill>
                  <a:srgbClr val="FF0000"/>
                </a:solidFill>
                <a:ea typeface="+mj-ea"/>
                <a:cs typeface="+mj-cs"/>
              </a:rPr>
              <a:t> </a:t>
            </a:r>
            <a:r>
              <a:rPr lang="en-US" b="1" dirty="0" err="1">
                <a:solidFill>
                  <a:srgbClr val="FF0000"/>
                </a:solidFill>
                <a:ea typeface="+mj-ea"/>
                <a:cs typeface="+mj-cs"/>
              </a:rPr>
              <a:t>Khánh</a:t>
            </a:r>
            <a:r>
              <a:rPr lang="en-US" b="1" dirty="0">
                <a:solidFill>
                  <a:srgbClr val="FF0000"/>
                </a:solidFill>
                <a:ea typeface="+mj-ea"/>
                <a:cs typeface="+mj-cs"/>
              </a:rPr>
              <a:t> </a:t>
            </a:r>
            <a:r>
              <a:rPr lang="en-US" b="1" dirty="0" err="1">
                <a:solidFill>
                  <a:srgbClr val="FF0000"/>
                </a:solidFill>
                <a:ea typeface="+mj-ea"/>
                <a:cs typeface="+mj-cs"/>
              </a:rPr>
              <a:t>Dư</a:t>
            </a:r>
            <a:r>
              <a:rPr lang="en-US" b="1" dirty="0">
                <a:solidFill>
                  <a:srgbClr val="FF0000"/>
                </a:solidFill>
                <a:ea typeface="+mj-ea"/>
                <a:cs typeface="+mj-cs"/>
              </a:rPr>
              <a:t>, </a:t>
            </a:r>
            <a:r>
              <a:rPr lang="en-US" b="1" dirty="0" err="1">
                <a:solidFill>
                  <a:srgbClr val="FF0000"/>
                </a:solidFill>
                <a:ea typeface="+mj-ea"/>
                <a:cs typeface="+mj-cs"/>
              </a:rPr>
              <a:t>quân</a:t>
            </a:r>
            <a:r>
              <a:rPr lang="en-US" b="1" dirty="0">
                <a:solidFill>
                  <a:srgbClr val="FF0000"/>
                </a:solidFill>
                <a:ea typeface="+mj-ea"/>
                <a:cs typeface="+mj-cs"/>
              </a:rPr>
              <a:t> </a:t>
            </a:r>
            <a:r>
              <a:rPr lang="en-US" b="1" dirty="0" err="1">
                <a:solidFill>
                  <a:srgbClr val="FF0000"/>
                </a:solidFill>
                <a:ea typeface="+mj-ea"/>
                <a:cs typeface="+mj-cs"/>
              </a:rPr>
              <a:t>ta</a:t>
            </a:r>
            <a:r>
              <a:rPr lang="en-US" b="1" dirty="0">
                <a:solidFill>
                  <a:srgbClr val="FF0000"/>
                </a:solidFill>
                <a:ea typeface="+mj-ea"/>
                <a:cs typeface="+mj-cs"/>
              </a:rPr>
              <a:t> </a:t>
            </a:r>
            <a:r>
              <a:rPr lang="en-US" b="1" dirty="0" err="1">
                <a:solidFill>
                  <a:srgbClr val="FF0000"/>
                </a:solidFill>
                <a:ea typeface="+mj-ea"/>
                <a:cs typeface="+mj-cs"/>
              </a:rPr>
              <a:t>thắng</a:t>
            </a:r>
            <a:r>
              <a:rPr lang="en-US" b="1" dirty="0">
                <a:solidFill>
                  <a:srgbClr val="FF0000"/>
                </a:solidFill>
                <a:ea typeface="+mj-ea"/>
                <a:cs typeface="+mj-cs"/>
              </a:rPr>
              <a:t> </a:t>
            </a:r>
            <a:r>
              <a:rPr lang="en-US" b="1" dirty="0" err="1">
                <a:solidFill>
                  <a:srgbClr val="FF0000"/>
                </a:solidFill>
                <a:ea typeface="+mj-ea"/>
                <a:cs typeface="+mj-cs"/>
              </a:rPr>
              <a:t>lớn</a:t>
            </a:r>
            <a:r>
              <a:rPr lang="en-US" b="1" dirty="0">
                <a:solidFill>
                  <a:srgbClr val="FF0000"/>
                </a:solidFill>
                <a:ea typeface="+mj-ea"/>
                <a:cs typeface="+mj-cs"/>
              </a:rPr>
              <a:t>.</a:t>
            </a:r>
            <a:endParaRPr lang="vi-VN" b="1" dirty="0">
              <a:solidFill>
                <a:srgbClr val="FF0000"/>
              </a:solidFill>
              <a:ea typeface="+mj-ea"/>
              <a:cs typeface="+mj-cs"/>
            </a:endParaRPr>
          </a:p>
        </p:txBody>
      </p:sp>
      <p:sp>
        <p:nvSpPr>
          <p:cNvPr id="16" name="Rectangle 2"/>
          <p:cNvSpPr txBox="1">
            <a:spLocks noChangeArrowheads="1"/>
          </p:cNvSpPr>
          <p:nvPr/>
        </p:nvSpPr>
        <p:spPr>
          <a:xfrm>
            <a:off x="228600" y="304800"/>
            <a:ext cx="8458200" cy="685800"/>
          </a:xfrm>
          <a:prstGeom prst="rect">
            <a:avLst/>
          </a:prstGeom>
          <a:solidFill>
            <a:schemeClr val="bg1"/>
          </a:solidFill>
        </p:spPr>
        <p:txBody>
          <a:bodyPr/>
          <a:lstStyle/>
          <a:p>
            <a:pPr algn="ctr">
              <a:defRPr/>
            </a:pPr>
            <a:r>
              <a:rPr lang="en-US" sz="3200" b="1" dirty="0" err="1">
                <a:solidFill>
                  <a:srgbClr val="FF0000"/>
                </a:solidFill>
                <a:ea typeface="+mj-ea"/>
                <a:cs typeface="+mj-cs"/>
              </a:rPr>
              <a:t>Trận</a:t>
            </a:r>
            <a:r>
              <a:rPr lang="en-US" sz="3200" b="1" dirty="0">
                <a:solidFill>
                  <a:srgbClr val="FF0000"/>
                </a:solidFill>
                <a:ea typeface="+mj-ea"/>
                <a:cs typeface="+mj-cs"/>
              </a:rPr>
              <a:t> </a:t>
            </a:r>
            <a:r>
              <a:rPr lang="en-US" sz="3200" b="1" dirty="0" err="1">
                <a:solidFill>
                  <a:srgbClr val="FF0000"/>
                </a:solidFill>
                <a:ea typeface="+mj-ea"/>
                <a:cs typeface="+mj-cs"/>
              </a:rPr>
              <a:t>Vạn</a:t>
            </a:r>
            <a:r>
              <a:rPr lang="en-US" sz="3200" b="1" dirty="0">
                <a:solidFill>
                  <a:srgbClr val="FF0000"/>
                </a:solidFill>
                <a:ea typeface="+mj-ea"/>
                <a:cs typeface="+mj-cs"/>
              </a:rPr>
              <a:t> </a:t>
            </a:r>
            <a:r>
              <a:rPr lang="en-US" sz="3200" b="1" dirty="0" err="1">
                <a:solidFill>
                  <a:srgbClr val="FF0000"/>
                </a:solidFill>
                <a:ea typeface="+mj-ea"/>
                <a:cs typeface="+mj-cs"/>
              </a:rPr>
              <a:t>Kiếp</a:t>
            </a:r>
            <a:r>
              <a:rPr lang="en-US" sz="3200" b="1" dirty="0">
                <a:solidFill>
                  <a:srgbClr val="FF0000"/>
                </a:solidFill>
                <a:ea typeface="+mj-ea"/>
                <a:cs typeface="+mj-cs"/>
              </a:rPr>
              <a:t>, </a:t>
            </a:r>
            <a:r>
              <a:rPr lang="en-US" sz="3200" b="1" dirty="0" err="1">
                <a:solidFill>
                  <a:srgbClr val="FF0000"/>
                </a:solidFill>
                <a:ea typeface="+mj-ea"/>
                <a:cs typeface="+mj-cs"/>
              </a:rPr>
              <a:t>Hưng</a:t>
            </a:r>
            <a:r>
              <a:rPr lang="en-US" sz="3200" b="1" dirty="0">
                <a:solidFill>
                  <a:srgbClr val="FF0000"/>
                </a:solidFill>
                <a:ea typeface="+mj-ea"/>
                <a:cs typeface="+mj-cs"/>
              </a:rPr>
              <a:t> </a:t>
            </a:r>
            <a:r>
              <a:rPr lang="en-US" sz="3200" b="1" dirty="0" err="1">
                <a:solidFill>
                  <a:srgbClr val="FF0000"/>
                </a:solidFill>
                <a:ea typeface="+mj-ea"/>
                <a:cs typeface="+mj-cs"/>
              </a:rPr>
              <a:t>Đạo</a:t>
            </a:r>
            <a:r>
              <a:rPr lang="en-US" sz="3200" b="1" dirty="0">
                <a:solidFill>
                  <a:srgbClr val="FF0000"/>
                </a:solidFill>
                <a:ea typeface="+mj-ea"/>
                <a:cs typeface="+mj-cs"/>
              </a:rPr>
              <a:t> </a:t>
            </a:r>
            <a:r>
              <a:rPr lang="en-US" sz="3200" b="1" dirty="0" err="1">
                <a:solidFill>
                  <a:srgbClr val="FF0000"/>
                </a:solidFill>
                <a:ea typeface="+mj-ea"/>
                <a:cs typeface="+mj-cs"/>
              </a:rPr>
              <a:t>Vương</a:t>
            </a:r>
            <a:r>
              <a:rPr lang="en-US" sz="3200" b="1" dirty="0">
                <a:solidFill>
                  <a:srgbClr val="FF0000"/>
                </a:solidFill>
                <a:ea typeface="+mj-ea"/>
                <a:cs typeface="+mj-cs"/>
              </a:rPr>
              <a:t> </a:t>
            </a:r>
            <a:r>
              <a:rPr lang="en-US" sz="3200" b="1" dirty="0" err="1">
                <a:solidFill>
                  <a:srgbClr val="FF0000"/>
                </a:solidFill>
                <a:ea typeface="+mj-ea"/>
                <a:cs typeface="+mj-cs"/>
              </a:rPr>
              <a:t>thắng</a:t>
            </a:r>
            <a:r>
              <a:rPr lang="en-US" sz="3200" b="1" dirty="0">
                <a:solidFill>
                  <a:srgbClr val="FF0000"/>
                </a:solidFill>
                <a:ea typeface="+mj-ea"/>
                <a:cs typeface="+mj-cs"/>
              </a:rPr>
              <a:t> </a:t>
            </a:r>
            <a:r>
              <a:rPr lang="en-US" sz="3200" b="1" dirty="0" err="1">
                <a:solidFill>
                  <a:srgbClr val="FF0000"/>
                </a:solidFill>
                <a:ea typeface="+mj-ea"/>
                <a:cs typeface="+mj-cs"/>
              </a:rPr>
              <a:t>lợi</a:t>
            </a:r>
            <a:r>
              <a:rPr lang="en-US" sz="3200" b="1" dirty="0">
                <a:solidFill>
                  <a:srgbClr val="FF0000"/>
                </a:solidFill>
                <a:ea typeface="+mj-ea"/>
                <a:cs typeface="+mj-cs"/>
              </a:rPr>
              <a:t>.</a:t>
            </a:r>
            <a:endParaRPr lang="vi-VN" sz="3200" b="1" dirty="0">
              <a:solidFill>
                <a:srgbClr val="FF0000"/>
              </a:solidFill>
              <a:ea typeface="+mj-ea"/>
              <a:cs typeface="+mj-cs"/>
            </a:endParaRPr>
          </a:p>
        </p:txBody>
      </p:sp>
      <p:pic>
        <p:nvPicPr>
          <p:cNvPr id="17" name="Picture 3" descr="http://www.vietlist.us/Images_history/44_thoathoan.jpg"/>
          <p:cNvPicPr>
            <a:picLocks noChangeAspect="1" noChangeArrowheads="1"/>
          </p:cNvPicPr>
          <p:nvPr/>
        </p:nvPicPr>
        <p:blipFill>
          <a:blip r:embed="rId6" r:link="rId7" cstate="print"/>
          <a:srcRect/>
          <a:stretch>
            <a:fillRect/>
          </a:stretch>
        </p:blipFill>
        <p:spPr bwMode="auto">
          <a:xfrm>
            <a:off x="228600" y="990600"/>
            <a:ext cx="8686800" cy="5638800"/>
          </a:xfrm>
          <a:prstGeom prst="rect">
            <a:avLst/>
          </a:prstGeom>
          <a:noFill/>
          <a:ln w="9525">
            <a:noFill/>
            <a:miter lim="800000"/>
            <a:headEnd/>
            <a:tailEnd/>
          </a:ln>
        </p:spPr>
      </p:pic>
      <p:sp>
        <p:nvSpPr>
          <p:cNvPr id="18" name="Rectangle 2"/>
          <p:cNvSpPr txBox="1">
            <a:spLocks noChangeArrowheads="1"/>
          </p:cNvSpPr>
          <p:nvPr/>
        </p:nvSpPr>
        <p:spPr>
          <a:xfrm>
            <a:off x="544513" y="222250"/>
            <a:ext cx="7989887" cy="692150"/>
          </a:xfrm>
          <a:prstGeom prst="rect">
            <a:avLst/>
          </a:prstGeom>
          <a:solidFill>
            <a:schemeClr val="bg1"/>
          </a:solidFill>
        </p:spPr>
        <p:txBody>
          <a:bodyPr/>
          <a:lstStyle/>
          <a:p>
            <a:pPr algn="ctr">
              <a:defRPr/>
            </a:pPr>
            <a:r>
              <a:rPr lang="en-US" sz="3200" b="1" dirty="0" err="1">
                <a:solidFill>
                  <a:srgbClr val="FF0000"/>
                </a:solidFill>
                <a:ea typeface="+mj-ea"/>
                <a:cs typeface="+mj-cs"/>
              </a:rPr>
              <a:t>Trận</a:t>
            </a:r>
            <a:r>
              <a:rPr lang="en-US" sz="3200" b="1" dirty="0">
                <a:solidFill>
                  <a:srgbClr val="FF0000"/>
                </a:solidFill>
                <a:ea typeface="+mj-ea"/>
                <a:cs typeface="+mj-cs"/>
              </a:rPr>
              <a:t> </a:t>
            </a:r>
            <a:r>
              <a:rPr lang="en-US" sz="3200" b="1" dirty="0" err="1">
                <a:solidFill>
                  <a:srgbClr val="FF0000"/>
                </a:solidFill>
                <a:ea typeface="+mj-ea"/>
                <a:cs typeface="+mj-cs"/>
              </a:rPr>
              <a:t>đánh</a:t>
            </a:r>
            <a:r>
              <a:rPr lang="en-US" sz="3200" b="1" dirty="0">
                <a:solidFill>
                  <a:srgbClr val="FF0000"/>
                </a:solidFill>
                <a:ea typeface="+mj-ea"/>
                <a:cs typeface="+mj-cs"/>
              </a:rPr>
              <a:t> </a:t>
            </a:r>
            <a:r>
              <a:rPr lang="en-US" sz="3200" b="1" dirty="0" err="1">
                <a:solidFill>
                  <a:srgbClr val="FF0000"/>
                </a:solidFill>
                <a:ea typeface="+mj-ea"/>
                <a:cs typeface="+mj-cs"/>
              </a:rPr>
              <a:t>trên</a:t>
            </a:r>
            <a:r>
              <a:rPr lang="en-US" sz="3200" b="1" dirty="0">
                <a:solidFill>
                  <a:srgbClr val="FF0000"/>
                </a:solidFill>
                <a:ea typeface="+mj-ea"/>
                <a:cs typeface="+mj-cs"/>
              </a:rPr>
              <a:t> </a:t>
            </a:r>
            <a:r>
              <a:rPr lang="en-US" sz="3200" b="1" dirty="0" err="1">
                <a:solidFill>
                  <a:srgbClr val="FF0000"/>
                </a:solidFill>
                <a:ea typeface="+mj-ea"/>
                <a:cs typeface="+mj-cs"/>
              </a:rPr>
              <a:t>sông</a:t>
            </a:r>
            <a:r>
              <a:rPr lang="en-US" sz="3200" b="1" dirty="0">
                <a:solidFill>
                  <a:srgbClr val="FF0000"/>
                </a:solidFill>
                <a:ea typeface="+mj-ea"/>
                <a:cs typeface="+mj-cs"/>
              </a:rPr>
              <a:t> </a:t>
            </a:r>
            <a:r>
              <a:rPr lang="en-US" sz="3200" b="1" dirty="0" err="1">
                <a:solidFill>
                  <a:srgbClr val="FF0000"/>
                </a:solidFill>
                <a:ea typeface="+mj-ea"/>
                <a:cs typeface="+mj-cs"/>
              </a:rPr>
              <a:t>Bạch</a:t>
            </a:r>
            <a:r>
              <a:rPr lang="en-US" sz="3200" b="1" dirty="0">
                <a:solidFill>
                  <a:srgbClr val="FF0000"/>
                </a:solidFill>
                <a:ea typeface="+mj-ea"/>
                <a:cs typeface="+mj-cs"/>
              </a:rPr>
              <a:t> </a:t>
            </a:r>
            <a:r>
              <a:rPr lang="en-US" sz="3200" b="1" dirty="0" err="1">
                <a:solidFill>
                  <a:srgbClr val="FF0000"/>
                </a:solidFill>
                <a:ea typeface="+mj-ea"/>
                <a:cs typeface="+mj-cs"/>
              </a:rPr>
              <a:t>Đằng</a:t>
            </a:r>
            <a:r>
              <a:rPr lang="en-US" sz="3200" b="1" dirty="0">
                <a:solidFill>
                  <a:srgbClr val="FF0000"/>
                </a:solidFill>
                <a:ea typeface="+mj-ea"/>
                <a:cs typeface="+mj-cs"/>
              </a:rPr>
              <a:t> </a:t>
            </a:r>
            <a:r>
              <a:rPr lang="en-US" sz="3200" b="1" dirty="0" err="1">
                <a:solidFill>
                  <a:srgbClr val="FF0000"/>
                </a:solidFill>
                <a:ea typeface="+mj-ea"/>
                <a:cs typeface="+mj-cs"/>
              </a:rPr>
              <a:t>năm</a:t>
            </a:r>
            <a:r>
              <a:rPr lang="en-US" sz="3200" b="1" dirty="0">
                <a:solidFill>
                  <a:srgbClr val="FF0000"/>
                </a:solidFill>
                <a:ea typeface="+mj-ea"/>
                <a:cs typeface="+mj-cs"/>
              </a:rPr>
              <a:t> 1288</a:t>
            </a:r>
            <a:endParaRPr lang="vi-VN" sz="3200" b="1" dirty="0">
              <a:solidFill>
                <a:srgbClr val="FF0000"/>
              </a:solidFill>
              <a:latin typeface="+mj-lt"/>
              <a:ea typeface="+mj-ea"/>
              <a:cs typeface="+mj-cs"/>
            </a:endParaRPr>
          </a:p>
        </p:txBody>
      </p:sp>
      <p:pic>
        <p:nvPicPr>
          <p:cNvPr id="19" name="Picture 3" descr="http://www.vietlist.us/Images_history/48_bachdang.jpg"/>
          <p:cNvPicPr>
            <a:picLocks noChangeAspect="1" noChangeArrowheads="1"/>
          </p:cNvPicPr>
          <p:nvPr/>
        </p:nvPicPr>
        <p:blipFill>
          <a:blip r:embed="rId8" r:link="rId9" cstate="print"/>
          <a:srcRect/>
          <a:stretch>
            <a:fillRect/>
          </a:stretch>
        </p:blipFill>
        <p:spPr bwMode="auto">
          <a:xfrm>
            <a:off x="152400" y="990600"/>
            <a:ext cx="8763000" cy="5867400"/>
          </a:xfrm>
          <a:prstGeom prst="rect">
            <a:avLst/>
          </a:prstGeom>
          <a:noFill/>
          <a:ln w="9525">
            <a:noFill/>
            <a:miter lim="800000"/>
            <a:headEnd/>
            <a:tailEnd/>
          </a:ln>
        </p:spPr>
      </p:pic>
      <p:sp>
        <p:nvSpPr>
          <p:cNvPr id="20" name="Rectangle 2"/>
          <p:cNvSpPr txBox="1">
            <a:spLocks noChangeArrowheads="1"/>
          </p:cNvSpPr>
          <p:nvPr/>
        </p:nvSpPr>
        <p:spPr>
          <a:xfrm>
            <a:off x="544513" y="298450"/>
            <a:ext cx="7989887" cy="692150"/>
          </a:xfrm>
          <a:prstGeom prst="rect">
            <a:avLst/>
          </a:prstGeom>
          <a:solidFill>
            <a:schemeClr val="bg1"/>
          </a:solidFill>
        </p:spPr>
        <p:txBody>
          <a:bodyPr/>
          <a:lstStyle/>
          <a:p>
            <a:pPr algn="ctr">
              <a:defRPr/>
            </a:pPr>
            <a:r>
              <a:rPr lang="en-US" sz="3200" b="1" dirty="0" err="1">
                <a:solidFill>
                  <a:srgbClr val="FF0000"/>
                </a:solidFill>
                <a:ea typeface="+mj-ea"/>
                <a:cs typeface="+mj-cs"/>
              </a:rPr>
              <a:t>Trận</a:t>
            </a:r>
            <a:r>
              <a:rPr lang="en-US" sz="3200" b="1" dirty="0">
                <a:solidFill>
                  <a:srgbClr val="FF0000"/>
                </a:solidFill>
                <a:ea typeface="+mj-ea"/>
                <a:cs typeface="+mj-cs"/>
              </a:rPr>
              <a:t> </a:t>
            </a:r>
            <a:r>
              <a:rPr lang="en-US" sz="3200" b="1" dirty="0" err="1">
                <a:solidFill>
                  <a:srgbClr val="FF0000"/>
                </a:solidFill>
                <a:ea typeface="+mj-ea"/>
                <a:cs typeface="+mj-cs"/>
              </a:rPr>
              <a:t>đánh</a:t>
            </a:r>
            <a:r>
              <a:rPr lang="en-US" sz="3200" b="1" dirty="0">
                <a:solidFill>
                  <a:srgbClr val="FF0000"/>
                </a:solidFill>
                <a:ea typeface="+mj-ea"/>
                <a:cs typeface="+mj-cs"/>
              </a:rPr>
              <a:t> </a:t>
            </a:r>
            <a:r>
              <a:rPr lang="en-US" sz="3200" b="1" dirty="0" err="1">
                <a:solidFill>
                  <a:srgbClr val="FF0000"/>
                </a:solidFill>
                <a:ea typeface="+mj-ea"/>
                <a:cs typeface="+mj-cs"/>
              </a:rPr>
              <a:t>trên</a:t>
            </a:r>
            <a:r>
              <a:rPr lang="en-US" sz="3200" b="1" dirty="0">
                <a:solidFill>
                  <a:srgbClr val="FF0000"/>
                </a:solidFill>
                <a:ea typeface="+mj-ea"/>
                <a:cs typeface="+mj-cs"/>
              </a:rPr>
              <a:t> </a:t>
            </a:r>
            <a:r>
              <a:rPr lang="en-US" sz="3200" b="1" dirty="0" err="1">
                <a:solidFill>
                  <a:srgbClr val="FF0000"/>
                </a:solidFill>
                <a:ea typeface="+mj-ea"/>
                <a:cs typeface="+mj-cs"/>
              </a:rPr>
              <a:t>sông</a:t>
            </a:r>
            <a:r>
              <a:rPr lang="en-US" sz="3200" b="1" dirty="0">
                <a:solidFill>
                  <a:srgbClr val="FF0000"/>
                </a:solidFill>
                <a:ea typeface="+mj-ea"/>
                <a:cs typeface="+mj-cs"/>
              </a:rPr>
              <a:t> </a:t>
            </a:r>
            <a:r>
              <a:rPr lang="en-US" sz="3200" b="1" dirty="0" err="1">
                <a:solidFill>
                  <a:srgbClr val="FF0000"/>
                </a:solidFill>
                <a:ea typeface="+mj-ea"/>
                <a:cs typeface="+mj-cs"/>
              </a:rPr>
              <a:t>Bạch</a:t>
            </a:r>
            <a:r>
              <a:rPr lang="en-US" sz="3200" b="1" dirty="0">
                <a:solidFill>
                  <a:srgbClr val="FF0000"/>
                </a:solidFill>
                <a:ea typeface="+mj-ea"/>
                <a:cs typeface="+mj-cs"/>
              </a:rPr>
              <a:t> </a:t>
            </a:r>
            <a:r>
              <a:rPr lang="en-US" sz="3200" b="1" dirty="0" err="1">
                <a:solidFill>
                  <a:srgbClr val="FF0000"/>
                </a:solidFill>
                <a:ea typeface="+mj-ea"/>
                <a:cs typeface="+mj-cs"/>
              </a:rPr>
              <a:t>Đằng</a:t>
            </a:r>
            <a:r>
              <a:rPr lang="en-US" sz="3200" b="1" dirty="0">
                <a:solidFill>
                  <a:srgbClr val="FF0000"/>
                </a:solidFill>
                <a:ea typeface="+mj-ea"/>
                <a:cs typeface="+mj-cs"/>
              </a:rPr>
              <a:t> </a:t>
            </a:r>
            <a:r>
              <a:rPr lang="en-US" sz="3200" b="1" dirty="0" err="1">
                <a:solidFill>
                  <a:srgbClr val="FF0000"/>
                </a:solidFill>
                <a:ea typeface="+mj-ea"/>
                <a:cs typeface="+mj-cs"/>
              </a:rPr>
              <a:t>năm</a:t>
            </a:r>
            <a:r>
              <a:rPr lang="en-US" sz="3200" b="1" dirty="0">
                <a:solidFill>
                  <a:srgbClr val="FF0000"/>
                </a:solidFill>
                <a:ea typeface="+mj-ea"/>
                <a:cs typeface="+mj-cs"/>
              </a:rPr>
              <a:t> 1288</a:t>
            </a:r>
            <a:endParaRPr lang="vi-VN" sz="3200" b="1" dirty="0">
              <a:solidFill>
                <a:srgbClr val="FF0000"/>
              </a:solidFill>
              <a:ea typeface="+mj-ea"/>
              <a:cs typeface="+mj-cs"/>
            </a:endParaRPr>
          </a:p>
        </p:txBody>
      </p:sp>
      <p:pic>
        <p:nvPicPr>
          <p:cNvPr id="21" name="Picture 2" descr="C:\Users\THUHANG\Desktop\New folder (2)\42_tnduat.jpg"/>
          <p:cNvPicPr>
            <a:picLocks noChangeAspect="1" noChangeArrowheads="1"/>
          </p:cNvPicPr>
          <p:nvPr/>
        </p:nvPicPr>
        <p:blipFill>
          <a:blip r:embed="rId10" cstate="print"/>
          <a:srcRect/>
          <a:stretch>
            <a:fillRect/>
          </a:stretch>
        </p:blipFill>
        <p:spPr bwMode="auto">
          <a:xfrm>
            <a:off x="228600" y="990600"/>
            <a:ext cx="8763000" cy="5791200"/>
          </a:xfrm>
          <a:prstGeom prst="rect">
            <a:avLst/>
          </a:prstGeom>
          <a:noFill/>
          <a:ln w="9525">
            <a:noFill/>
            <a:miter lim="800000"/>
            <a:headEnd/>
            <a:tailEnd/>
          </a:ln>
        </p:spPr>
      </p:pic>
      <p:sp>
        <p:nvSpPr>
          <p:cNvPr id="23" name="Rectangle 2"/>
          <p:cNvSpPr txBox="1">
            <a:spLocks noChangeArrowheads="1"/>
          </p:cNvSpPr>
          <p:nvPr/>
        </p:nvSpPr>
        <p:spPr>
          <a:xfrm>
            <a:off x="76200" y="333375"/>
            <a:ext cx="8915400" cy="581025"/>
          </a:xfrm>
          <a:prstGeom prst="rect">
            <a:avLst/>
          </a:prstGeom>
          <a:solidFill>
            <a:schemeClr val="bg1"/>
          </a:solidFill>
        </p:spPr>
        <p:txBody>
          <a:bodyPr/>
          <a:lstStyle/>
          <a:p>
            <a:pPr algn="ctr">
              <a:defRPr/>
            </a:pPr>
            <a:r>
              <a:rPr lang="en-US" b="1" dirty="0">
                <a:solidFill>
                  <a:srgbClr val="FF0000"/>
                </a:solidFill>
                <a:ea typeface="+mj-ea"/>
                <a:cs typeface="+mj-cs"/>
              </a:rPr>
              <a:t> </a:t>
            </a:r>
            <a:r>
              <a:rPr lang="en-US" b="1" dirty="0" err="1">
                <a:solidFill>
                  <a:srgbClr val="FF0000"/>
                </a:solidFill>
                <a:ea typeface="+mj-ea"/>
                <a:cs typeface="+mj-cs"/>
              </a:rPr>
              <a:t>Phạm</a:t>
            </a:r>
            <a:r>
              <a:rPr lang="en-US" b="1" dirty="0">
                <a:solidFill>
                  <a:srgbClr val="FF0000"/>
                </a:solidFill>
                <a:ea typeface="+mj-ea"/>
                <a:cs typeface="+mj-cs"/>
              </a:rPr>
              <a:t> </a:t>
            </a:r>
            <a:r>
              <a:rPr lang="en-US" b="1" dirty="0" err="1">
                <a:solidFill>
                  <a:srgbClr val="FF0000"/>
                </a:solidFill>
                <a:ea typeface="+mj-ea"/>
                <a:cs typeface="+mj-cs"/>
              </a:rPr>
              <a:t>Ngũ</a:t>
            </a:r>
            <a:r>
              <a:rPr lang="en-US" b="1" dirty="0">
                <a:solidFill>
                  <a:srgbClr val="FF0000"/>
                </a:solidFill>
                <a:ea typeface="+mj-ea"/>
                <a:cs typeface="+mj-cs"/>
              </a:rPr>
              <a:t> </a:t>
            </a:r>
            <a:r>
              <a:rPr lang="en-US" b="1" dirty="0" err="1">
                <a:solidFill>
                  <a:srgbClr val="FF0000"/>
                </a:solidFill>
                <a:ea typeface="+mj-ea"/>
                <a:cs typeface="+mj-cs"/>
              </a:rPr>
              <a:t>Lão</a:t>
            </a:r>
            <a:r>
              <a:rPr lang="en-US" b="1" dirty="0">
                <a:solidFill>
                  <a:srgbClr val="FF0000"/>
                </a:solidFill>
                <a:ea typeface="+mj-ea"/>
                <a:cs typeface="+mj-cs"/>
              </a:rPr>
              <a:t> </a:t>
            </a:r>
            <a:r>
              <a:rPr lang="en-US" b="1" dirty="0" err="1">
                <a:solidFill>
                  <a:srgbClr val="FF0000"/>
                </a:solidFill>
                <a:ea typeface="+mj-ea"/>
                <a:cs typeface="+mj-cs"/>
              </a:rPr>
              <a:t>cùng</a:t>
            </a:r>
            <a:r>
              <a:rPr lang="en-US" b="1" dirty="0">
                <a:solidFill>
                  <a:srgbClr val="FF0000"/>
                </a:solidFill>
                <a:ea typeface="+mj-ea"/>
                <a:cs typeface="+mj-cs"/>
              </a:rPr>
              <a:t> </a:t>
            </a:r>
            <a:r>
              <a:rPr lang="en-US" b="1" dirty="0" err="1">
                <a:solidFill>
                  <a:srgbClr val="FF0000"/>
                </a:solidFill>
                <a:ea typeface="+mj-ea"/>
                <a:cs typeface="+mj-cs"/>
              </a:rPr>
              <a:t>các</a:t>
            </a:r>
            <a:r>
              <a:rPr lang="en-US" b="1" dirty="0">
                <a:solidFill>
                  <a:srgbClr val="FF0000"/>
                </a:solidFill>
                <a:ea typeface="+mj-ea"/>
                <a:cs typeface="+mj-cs"/>
              </a:rPr>
              <a:t> </a:t>
            </a:r>
            <a:r>
              <a:rPr lang="en-US" b="1" dirty="0" err="1">
                <a:solidFill>
                  <a:srgbClr val="FF0000"/>
                </a:solidFill>
                <a:ea typeface="+mj-ea"/>
                <a:cs typeface="+mj-cs"/>
              </a:rPr>
              <a:t>tướng</a:t>
            </a:r>
            <a:r>
              <a:rPr lang="en-US" b="1" dirty="0">
                <a:solidFill>
                  <a:srgbClr val="FF0000"/>
                </a:solidFill>
                <a:ea typeface="+mj-ea"/>
                <a:cs typeface="+mj-cs"/>
              </a:rPr>
              <a:t> </a:t>
            </a:r>
            <a:r>
              <a:rPr lang="en-US" b="1" dirty="0" err="1">
                <a:solidFill>
                  <a:srgbClr val="FF0000"/>
                </a:solidFill>
                <a:ea typeface="+mj-ea"/>
                <a:cs typeface="+mj-cs"/>
              </a:rPr>
              <a:t>phục</a:t>
            </a:r>
            <a:r>
              <a:rPr lang="en-US" b="1" dirty="0">
                <a:solidFill>
                  <a:srgbClr val="FF0000"/>
                </a:solidFill>
                <a:ea typeface="+mj-ea"/>
                <a:cs typeface="+mj-cs"/>
              </a:rPr>
              <a:t> </a:t>
            </a:r>
            <a:r>
              <a:rPr lang="en-US" b="1" dirty="0" err="1">
                <a:solidFill>
                  <a:srgbClr val="FF0000"/>
                </a:solidFill>
                <a:ea typeface="+mj-ea"/>
                <a:cs typeface="+mj-cs"/>
              </a:rPr>
              <a:t>kích</a:t>
            </a:r>
            <a:r>
              <a:rPr lang="en-US" b="1" dirty="0">
                <a:solidFill>
                  <a:srgbClr val="FF0000"/>
                </a:solidFill>
                <a:ea typeface="+mj-ea"/>
                <a:cs typeface="+mj-cs"/>
              </a:rPr>
              <a:t> </a:t>
            </a:r>
            <a:r>
              <a:rPr lang="en-US" b="1" dirty="0" err="1">
                <a:solidFill>
                  <a:srgbClr val="FF0000"/>
                </a:solidFill>
                <a:ea typeface="+mj-ea"/>
                <a:cs typeface="+mj-cs"/>
              </a:rPr>
              <a:t>Thoát</a:t>
            </a:r>
            <a:r>
              <a:rPr lang="en-US" b="1" dirty="0">
                <a:solidFill>
                  <a:srgbClr val="FF0000"/>
                </a:solidFill>
                <a:ea typeface="+mj-ea"/>
                <a:cs typeface="+mj-cs"/>
              </a:rPr>
              <a:t> </a:t>
            </a:r>
            <a:r>
              <a:rPr lang="en-US" b="1" dirty="0" err="1">
                <a:solidFill>
                  <a:srgbClr val="FF0000"/>
                </a:solidFill>
                <a:ea typeface="+mj-ea"/>
                <a:cs typeface="+mj-cs"/>
              </a:rPr>
              <a:t>Hoan</a:t>
            </a:r>
            <a:endParaRPr lang="vi-VN" b="1" dirty="0">
              <a:solidFill>
                <a:srgbClr val="FF0000"/>
              </a:solidFill>
              <a:latin typeface="+mj-lt"/>
              <a:ea typeface="+mj-ea"/>
              <a:cs typeface="+mj-cs"/>
            </a:endParaRPr>
          </a:p>
        </p:txBody>
      </p:sp>
      <p:pic>
        <p:nvPicPr>
          <p:cNvPr id="24" name="Picture 3" descr="C:\Users\THUHANG\Desktop\New folder (2)\49_thoathoan.jpg"/>
          <p:cNvPicPr>
            <a:picLocks noChangeAspect="1" noChangeArrowheads="1"/>
          </p:cNvPicPr>
          <p:nvPr/>
        </p:nvPicPr>
        <p:blipFill>
          <a:blip r:embed="rId11" cstate="print"/>
          <a:srcRect/>
          <a:stretch>
            <a:fillRect/>
          </a:stretch>
        </p:blipFill>
        <p:spPr bwMode="auto">
          <a:xfrm>
            <a:off x="228600" y="990600"/>
            <a:ext cx="8686800" cy="5638800"/>
          </a:xfrm>
          <a:prstGeom prst="rect">
            <a:avLst/>
          </a:prstGeom>
          <a:noFill/>
          <a:ln w="9525">
            <a:noFill/>
            <a:miter lim="800000"/>
            <a:headEnd/>
            <a:tailEnd/>
          </a:ln>
        </p:spPr>
      </p:pic>
      <p:sp>
        <p:nvSpPr>
          <p:cNvPr id="25" name="Rectangle 2"/>
          <p:cNvSpPr txBox="1">
            <a:spLocks noChangeArrowheads="1"/>
          </p:cNvSpPr>
          <p:nvPr/>
        </p:nvSpPr>
        <p:spPr>
          <a:xfrm>
            <a:off x="228600" y="274638"/>
            <a:ext cx="8686800" cy="639762"/>
          </a:xfrm>
          <a:prstGeom prst="rect">
            <a:avLst/>
          </a:prstGeom>
          <a:solidFill>
            <a:schemeClr val="bg1"/>
          </a:solidFill>
        </p:spPr>
        <p:txBody>
          <a:bodyPr/>
          <a:lstStyle/>
          <a:p>
            <a:pPr algn="ctr">
              <a:defRPr/>
            </a:pPr>
            <a:r>
              <a:rPr lang="en-US" sz="3200" b="1" dirty="0" err="1">
                <a:solidFill>
                  <a:srgbClr val="FF0000"/>
                </a:solidFill>
                <a:ea typeface="+mj-ea"/>
                <a:cs typeface="+mj-cs"/>
              </a:rPr>
              <a:t>Hưng</a:t>
            </a:r>
            <a:r>
              <a:rPr lang="en-US" sz="3200" b="1" dirty="0">
                <a:solidFill>
                  <a:srgbClr val="FF0000"/>
                </a:solidFill>
                <a:ea typeface="+mj-ea"/>
                <a:cs typeface="+mj-cs"/>
              </a:rPr>
              <a:t> </a:t>
            </a:r>
            <a:r>
              <a:rPr lang="en-US" sz="3200" b="1" dirty="0" err="1">
                <a:solidFill>
                  <a:srgbClr val="FF0000"/>
                </a:solidFill>
                <a:ea typeface="+mj-ea"/>
                <a:cs typeface="+mj-cs"/>
              </a:rPr>
              <a:t>Đạo</a:t>
            </a:r>
            <a:r>
              <a:rPr lang="en-US" sz="3200" b="1" dirty="0">
                <a:solidFill>
                  <a:srgbClr val="FF0000"/>
                </a:solidFill>
                <a:ea typeface="+mj-ea"/>
                <a:cs typeface="+mj-cs"/>
              </a:rPr>
              <a:t> </a:t>
            </a:r>
            <a:r>
              <a:rPr lang="en-US" sz="3200" b="1" dirty="0" err="1">
                <a:solidFill>
                  <a:srgbClr val="FF0000"/>
                </a:solidFill>
                <a:ea typeface="+mj-ea"/>
                <a:cs typeface="+mj-cs"/>
              </a:rPr>
              <a:t>Đại</a:t>
            </a:r>
            <a:r>
              <a:rPr lang="en-US" sz="3200" b="1" dirty="0">
                <a:solidFill>
                  <a:srgbClr val="FF0000"/>
                </a:solidFill>
                <a:ea typeface="+mj-ea"/>
                <a:cs typeface="+mj-cs"/>
              </a:rPr>
              <a:t> </a:t>
            </a:r>
            <a:r>
              <a:rPr lang="en-US" sz="3200" b="1" dirty="0" err="1">
                <a:solidFill>
                  <a:srgbClr val="FF0000"/>
                </a:solidFill>
                <a:ea typeface="+mj-ea"/>
                <a:cs typeface="+mj-cs"/>
              </a:rPr>
              <a:t>Vương</a:t>
            </a:r>
            <a:r>
              <a:rPr lang="en-US" sz="3200" b="1" dirty="0">
                <a:solidFill>
                  <a:srgbClr val="FF0000"/>
                </a:solidFill>
                <a:ea typeface="+mj-ea"/>
                <a:cs typeface="+mj-cs"/>
              </a:rPr>
              <a:t> </a:t>
            </a:r>
            <a:r>
              <a:rPr lang="en-US" sz="3200" b="1" dirty="0" err="1">
                <a:solidFill>
                  <a:srgbClr val="FF0000"/>
                </a:solidFill>
                <a:ea typeface="+mj-ea"/>
                <a:cs typeface="+mj-cs"/>
              </a:rPr>
              <a:t>chém</a:t>
            </a:r>
            <a:r>
              <a:rPr lang="en-US" sz="3200" b="1" dirty="0">
                <a:solidFill>
                  <a:srgbClr val="FF0000"/>
                </a:solidFill>
                <a:ea typeface="+mj-ea"/>
                <a:cs typeface="+mj-cs"/>
              </a:rPr>
              <a:t> </a:t>
            </a:r>
            <a:r>
              <a:rPr lang="en-US" sz="3200" b="1" dirty="0" err="1">
                <a:solidFill>
                  <a:srgbClr val="FF0000"/>
                </a:solidFill>
                <a:ea typeface="+mj-ea"/>
                <a:cs typeface="+mj-cs"/>
              </a:rPr>
              <a:t>đầu</a:t>
            </a:r>
            <a:r>
              <a:rPr lang="en-US" sz="3200" b="1" dirty="0">
                <a:solidFill>
                  <a:srgbClr val="FF0000"/>
                </a:solidFill>
                <a:ea typeface="+mj-ea"/>
                <a:cs typeface="+mj-cs"/>
              </a:rPr>
              <a:t> Toa </a:t>
            </a:r>
            <a:r>
              <a:rPr lang="en-US" sz="3200" b="1" dirty="0" err="1">
                <a:solidFill>
                  <a:srgbClr val="FF0000"/>
                </a:solidFill>
                <a:ea typeface="+mj-ea"/>
                <a:cs typeface="+mj-cs"/>
              </a:rPr>
              <a:t>Đô</a:t>
            </a:r>
            <a:endParaRPr lang="vi-VN" sz="3200" b="1" dirty="0">
              <a:solidFill>
                <a:srgbClr val="FF0000"/>
              </a:solidFill>
              <a:latin typeface="+mj-lt"/>
              <a:ea typeface="+mj-ea"/>
              <a:cs typeface="+mj-cs"/>
            </a:endParaRPr>
          </a:p>
        </p:txBody>
      </p:sp>
      <p:pic>
        <p:nvPicPr>
          <p:cNvPr id="26" name="Picture 2" descr="C:\Users\THUHANG\Desktop\New folder (2)\43_hdvuong.jpg"/>
          <p:cNvPicPr>
            <a:picLocks noChangeAspect="1" noChangeArrowheads="1"/>
          </p:cNvPicPr>
          <p:nvPr/>
        </p:nvPicPr>
        <p:blipFill>
          <a:blip r:embed="rId12" cstate="print"/>
          <a:srcRect/>
          <a:stretch>
            <a:fillRect/>
          </a:stretch>
        </p:blipFill>
        <p:spPr bwMode="auto">
          <a:xfrm>
            <a:off x="228600" y="990600"/>
            <a:ext cx="8763000" cy="5715000"/>
          </a:xfrm>
          <a:prstGeom prst="rect">
            <a:avLst/>
          </a:prstGeom>
          <a:noFill/>
          <a:ln w="9525">
            <a:noFill/>
            <a:miter lim="800000"/>
            <a:headEnd/>
            <a:tailEnd/>
          </a:ln>
        </p:spPr>
      </p:pic>
      <p:sp>
        <p:nvSpPr>
          <p:cNvPr id="27" name="Text Box 5"/>
          <p:cNvSpPr txBox="1">
            <a:spLocks noChangeArrowheads="1"/>
          </p:cNvSpPr>
          <p:nvPr/>
        </p:nvSpPr>
        <p:spPr>
          <a:xfrm>
            <a:off x="533400" y="254000"/>
            <a:ext cx="8153400" cy="584200"/>
          </a:xfrm>
          <a:prstGeom prst="rect">
            <a:avLst/>
          </a:prstGeom>
          <a:solidFill>
            <a:schemeClr val="bg1"/>
          </a:solidFill>
        </p:spPr>
        <p:txBody>
          <a:bodyPr>
            <a:spAutoFit/>
          </a:bodyPr>
          <a:lstStyle/>
          <a:p>
            <a:pPr algn="ctr">
              <a:defRPr/>
            </a:pPr>
            <a:r>
              <a:rPr lang="en-US" sz="3200" b="1" dirty="0" err="1">
                <a:solidFill>
                  <a:srgbClr val="FF0000"/>
                </a:solidFill>
                <a:ea typeface="+mj-ea"/>
                <a:cs typeface="+mj-cs"/>
              </a:rPr>
              <a:t>Chiến</a:t>
            </a:r>
            <a:r>
              <a:rPr lang="en-US" sz="3200" b="1" dirty="0">
                <a:solidFill>
                  <a:srgbClr val="FF0000"/>
                </a:solidFill>
                <a:ea typeface="+mj-ea"/>
                <a:cs typeface="+mj-cs"/>
              </a:rPr>
              <a:t> </a:t>
            </a:r>
            <a:r>
              <a:rPr lang="en-US" sz="3200" b="1" dirty="0" err="1">
                <a:solidFill>
                  <a:srgbClr val="FF0000"/>
                </a:solidFill>
                <a:ea typeface="+mj-ea"/>
                <a:cs typeface="+mj-cs"/>
              </a:rPr>
              <a:t>thắng</a:t>
            </a:r>
            <a:r>
              <a:rPr lang="en-US" sz="3200" b="1" dirty="0">
                <a:solidFill>
                  <a:srgbClr val="FF0000"/>
                </a:solidFill>
                <a:ea typeface="+mj-ea"/>
                <a:cs typeface="+mj-cs"/>
              </a:rPr>
              <a:t> </a:t>
            </a:r>
            <a:r>
              <a:rPr lang="en-US" sz="3200" b="1" dirty="0" err="1">
                <a:solidFill>
                  <a:srgbClr val="FF0000"/>
                </a:solidFill>
                <a:ea typeface="+mj-ea"/>
                <a:cs typeface="+mj-cs"/>
              </a:rPr>
              <a:t>trênsông</a:t>
            </a:r>
            <a:r>
              <a:rPr lang="en-US" sz="3200" b="1" dirty="0">
                <a:solidFill>
                  <a:srgbClr val="FF0000"/>
                </a:solidFill>
                <a:ea typeface="+mj-ea"/>
                <a:cs typeface="+mj-cs"/>
              </a:rPr>
              <a:t> </a:t>
            </a:r>
            <a:r>
              <a:rPr lang="en-US" sz="3200" b="1" dirty="0" err="1">
                <a:solidFill>
                  <a:srgbClr val="FF0000"/>
                </a:solidFill>
                <a:ea typeface="+mj-ea"/>
                <a:cs typeface="+mj-cs"/>
              </a:rPr>
              <a:t>Bạch</a:t>
            </a:r>
            <a:r>
              <a:rPr lang="en-US" sz="3200" b="1" dirty="0">
                <a:solidFill>
                  <a:srgbClr val="FF0000"/>
                </a:solidFill>
                <a:ea typeface="+mj-ea"/>
                <a:cs typeface="+mj-cs"/>
              </a:rPr>
              <a:t> </a:t>
            </a:r>
            <a:r>
              <a:rPr lang="en-US" sz="3200" b="1" dirty="0" err="1">
                <a:solidFill>
                  <a:srgbClr val="FF0000"/>
                </a:solidFill>
                <a:ea typeface="+mj-ea"/>
                <a:cs typeface="+mj-cs"/>
              </a:rPr>
              <a:t>Đằng</a:t>
            </a:r>
            <a:r>
              <a:rPr lang="en-US" sz="3200" b="1" dirty="0">
                <a:solidFill>
                  <a:srgbClr val="FF0000"/>
                </a:solidFill>
                <a:ea typeface="+mj-ea"/>
                <a:cs typeface="+mj-cs"/>
              </a:rPr>
              <a:t> </a:t>
            </a:r>
            <a:r>
              <a:rPr lang="en-US" sz="3200" b="1" dirty="0" err="1">
                <a:solidFill>
                  <a:srgbClr val="FF0000"/>
                </a:solidFill>
                <a:ea typeface="+mj-ea"/>
                <a:cs typeface="+mj-cs"/>
              </a:rPr>
              <a:t>năm</a:t>
            </a:r>
            <a:r>
              <a:rPr lang="en-US" sz="3200" b="1" dirty="0">
                <a:solidFill>
                  <a:srgbClr val="FF0000"/>
                </a:solidFill>
                <a:ea typeface="+mj-ea"/>
                <a:cs typeface="+mj-cs"/>
              </a:rPr>
              <a:t> 1288</a:t>
            </a:r>
          </a:p>
        </p:txBody>
      </p:sp>
      <p:pic>
        <p:nvPicPr>
          <p:cNvPr id="28" name="Picture 4" descr="tran_bach_dang_giang-le_nang_hien1[1]"/>
          <p:cNvPicPr>
            <a:picLocks noChangeAspect="1" noChangeArrowheads="1"/>
          </p:cNvPicPr>
          <p:nvPr/>
        </p:nvPicPr>
        <p:blipFill>
          <a:blip r:embed="rId13" cstate="print"/>
          <a:srcRect/>
          <a:stretch>
            <a:fillRect/>
          </a:stretch>
        </p:blipFill>
        <p:spPr bwMode="auto">
          <a:xfrm>
            <a:off x="152400" y="914400"/>
            <a:ext cx="8915400" cy="5943600"/>
          </a:xfrm>
          <a:prstGeom prst="rect">
            <a:avLst/>
          </a:prstGeom>
          <a:noFill/>
          <a:ln w="9525">
            <a:noFill/>
            <a:miter lim="800000"/>
            <a:headEnd/>
            <a:tailEnd/>
          </a:ln>
        </p:spPr>
      </p:pic>
      <p:pic>
        <p:nvPicPr>
          <p:cNvPr id="30" name="Picture 7" descr="71035_120605470169_5536690_n"/>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31" name="Picture 2" descr="C:\Users\THUHANG\Desktop\New folder (2)\haokhidonga.jpg"/>
          <p:cNvPicPr>
            <a:picLocks noChangeAspect="1" noChangeArrowheads="1"/>
          </p:cNvPicPr>
          <p:nvPr/>
        </p:nvPicPr>
        <p:blipFill>
          <a:blip r:embed="rId15" cstate="print"/>
          <a:srcRect/>
          <a:stretch>
            <a:fillRect/>
          </a:stretch>
        </p:blipFill>
        <p:spPr bwMode="auto">
          <a:xfrm>
            <a:off x="228600" y="228600"/>
            <a:ext cx="8915400" cy="6400800"/>
          </a:xfrm>
          <a:prstGeom prst="rect">
            <a:avLst/>
          </a:prstGeom>
          <a:noFill/>
          <a:ln w="9525">
            <a:noFill/>
            <a:miter lim="800000"/>
            <a:headEnd/>
            <a:tailEnd/>
          </a:ln>
        </p:spPr>
      </p:pic>
      <p:pic>
        <p:nvPicPr>
          <p:cNvPr id="32" name="SamVangDongNhuNguyet-LuongChiCuong_xcq2_Moi.mp4">
            <a:hlinkClick r:id="" action="ppaction://media"/>
          </p:cNvPr>
          <p:cNvPicPr>
            <a:picLocks noRot="1" noChangeAspect="1"/>
          </p:cNvPicPr>
          <p:nvPr>
            <a:videoFile r:link="rId1"/>
          </p:nvPr>
        </p:nvPicPr>
        <p:blipFill>
          <a:blip r:embed="rId16" cstate="print"/>
          <a:srcRect/>
          <a:stretch>
            <a:fillRect/>
          </a:stretch>
        </p:blipFill>
        <p:spPr bwMode="auto">
          <a:xfrm>
            <a:off x="8763000" y="6858000"/>
            <a:ext cx="381000" cy="285750"/>
          </a:xfrm>
          <a:prstGeom prst="rect">
            <a:avLst/>
          </a:prstGeom>
          <a:noFill/>
          <a:ln w="9525">
            <a:noFill/>
            <a:miter lim="800000"/>
            <a:headEnd/>
            <a:tailEnd/>
          </a:ln>
        </p:spPr>
      </p:pic>
      <p:grpSp>
        <p:nvGrpSpPr>
          <p:cNvPr id="9239" name="Group 52"/>
          <p:cNvGrpSpPr>
            <a:grpSpLocks/>
          </p:cNvGrpSpPr>
          <p:nvPr/>
        </p:nvGrpSpPr>
        <p:grpSpPr bwMode="auto">
          <a:xfrm>
            <a:off x="0" y="0"/>
            <a:ext cx="9144000" cy="6858000"/>
            <a:chOff x="0" y="0"/>
            <a:chExt cx="9144000" cy="6858000"/>
          </a:xfrm>
        </p:grpSpPr>
        <p:pic>
          <p:nvPicPr>
            <p:cNvPr id="9240" name="Picture 5" descr="J0099177"/>
            <p:cNvPicPr>
              <a:picLocks noChangeAspect="1" noChangeArrowheads="1"/>
            </p:cNvPicPr>
            <p:nvPr/>
          </p:nvPicPr>
          <p:blipFill>
            <a:blip r:embed="rId17"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9241" name="Picture 6" descr="J0099177"/>
            <p:cNvPicPr>
              <a:picLocks noChangeAspect="1" noChangeArrowheads="1"/>
            </p:cNvPicPr>
            <p:nvPr/>
          </p:nvPicPr>
          <p:blipFill>
            <a:blip r:embed="rId18"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9242" name="Picture 7" descr="J0099177"/>
            <p:cNvPicPr>
              <a:picLocks noChangeAspect="1" noChangeArrowheads="1"/>
            </p:cNvPicPr>
            <p:nvPr/>
          </p:nvPicPr>
          <p:blipFill>
            <a:blip r:embed="rId19"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9243" name="Picture 8" descr="J0099177"/>
            <p:cNvPicPr>
              <a:picLocks noChangeAspect="1" noChangeArrowheads="1"/>
            </p:cNvPicPr>
            <p:nvPr/>
          </p:nvPicPr>
          <p:blipFill>
            <a:blip r:embed="rId20"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par>
                                <p:cTn id="12" presetID="3"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edge">
                                      <p:cBhvr>
                                        <p:cTn id="37" dur="500"/>
                                        <p:tgtEl>
                                          <p:spTgt spid="18"/>
                                        </p:tgtEl>
                                      </p:cBhvr>
                                    </p:animEffect>
                                  </p:childTnLst>
                                </p:cTn>
                              </p:par>
                              <p:par>
                                <p:cTn id="38" presetID="2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edg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par>
                                <p:cTn id="46" presetID="4" presetClass="entr" presetSubtype="16"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heckerboard(across)">
                                      <p:cBhvr>
                                        <p:cTn id="53" dur="500"/>
                                        <p:tgtEl>
                                          <p:spTgt spid="23"/>
                                        </p:tgtEl>
                                      </p:cBhvr>
                                    </p:animEffect>
                                  </p:childTnLst>
                                </p:cTn>
                              </p:par>
                              <p:par>
                                <p:cTn id="54" presetID="5"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amond(in)">
                                      <p:cBhvr>
                                        <p:cTn id="61" dur="500"/>
                                        <p:tgtEl>
                                          <p:spTgt spid="25"/>
                                        </p:tgtEl>
                                      </p:cBhvr>
                                    </p:animEffect>
                                  </p:childTnLst>
                                </p:cTn>
                              </p:par>
                              <p:par>
                                <p:cTn id="62" presetID="8" presetClass="entr" presetSubtype="1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amond(in)">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vertic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32"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amond(out)">
                                      <p:cBhvr>
                                        <p:cTn id="84" dur="500"/>
                                        <p:tgtEl>
                                          <p:spTgt spid="31"/>
                                        </p:tgtEl>
                                      </p:cBhvr>
                                    </p:animEffect>
                                  </p:childTnLst>
                                </p:cTn>
                              </p:par>
                            </p:childTnLst>
                          </p:cTn>
                        </p:par>
                        <p:par>
                          <p:cTn id="85" fill="hold">
                            <p:stCondLst>
                              <p:cond delay="500"/>
                            </p:stCondLst>
                            <p:childTnLst>
                              <p:par>
                                <p:cTn id="86" presetID="6" presetClass="emph" presetSubtype="0" fill="hold" nodeType="afterEffect">
                                  <p:stCondLst>
                                    <p:cond delay="0"/>
                                  </p:stCondLst>
                                  <p:childTnLst>
                                    <p:animScale>
                                      <p:cBhvr>
                                        <p:cTn id="87" dur="1000" fill="hold"/>
                                        <p:tgtEl>
                                          <p:spTgt spid="31"/>
                                        </p:tgtEl>
                                      </p:cBhvr>
                                      <p:by x="150000" y="150000"/>
                                    </p:animScale>
                                  </p:childTnLst>
                                </p:cTn>
                              </p:par>
                              <p:par>
                                <p:cTn id="88" presetID="2" presetClass="mediacall" presetSubtype="0" fill="hold" nodeType="withEffect">
                                  <p:stCondLst>
                                    <p:cond delay="0"/>
                                  </p:stCondLst>
                                  <p:childTnLst>
                                    <p:cmd type="call" cmd="togglePause">
                                      <p:cBhvr>
                                        <p:cTn id="89"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6">
                <p:cTn id="90" fill="hold" display="0">
                  <p:stCondLst>
                    <p:cond delay="indefinite"/>
                  </p:stCondLst>
                  <p:endCondLst>
                    <p:cond evt="onPrev" delay="0">
                      <p:tgtEl>
                        <p:sldTgt/>
                      </p:tgtEl>
                    </p:cond>
                  </p:endCondLst>
                </p:cTn>
                <p:tgtEl>
                  <p:spTgt spid="32"/>
                </p:tgtEl>
              </p:cMediaNode>
            </p:video>
          </p:childTnLst>
        </p:cTn>
      </p:par>
    </p:tnLst>
    <p:bldLst>
      <p:bldP spid="13" grpId="0" animBg="1"/>
      <p:bldP spid="15" grpId="0" animBg="1"/>
      <p:bldP spid="16" grpId="0" animBg="1"/>
      <p:bldP spid="18" grpId="0" animBg="1"/>
      <p:bldP spid="20" grpId="0" animBg="1"/>
      <p:bldP spid="23"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04800"/>
            <a:ext cx="4495800" cy="685800"/>
          </a:xfrm>
          <a:prstGeom prst="rect">
            <a:avLst/>
          </a:prstGeom>
        </p:spPr>
        <p:txBody>
          <a:bodyPr/>
          <a:lstStyle/>
          <a:p>
            <a:pPr algn="ctr" eaLnBrk="1" hangingPunct="1">
              <a:defRPr/>
            </a:pPr>
            <a:r>
              <a:rPr lang="en-US" sz="3200" b="1" dirty="0">
                <a:solidFill>
                  <a:srgbClr val="FF0000"/>
                </a:solidFill>
                <a:ea typeface="+mj-ea"/>
                <a:cs typeface="+mj-cs"/>
              </a:rPr>
              <a:t>I. </a:t>
            </a:r>
            <a:r>
              <a:rPr lang="en-US" sz="3200" b="1" u="sng" dirty="0">
                <a:solidFill>
                  <a:srgbClr val="FF0000"/>
                </a:solidFill>
                <a:ea typeface="+mj-ea"/>
                <a:cs typeface="+mj-cs"/>
              </a:rPr>
              <a:t>TÌM HIỂU CHUNG</a:t>
            </a:r>
            <a:r>
              <a:rPr lang="en-US" sz="3200" b="1" dirty="0">
                <a:solidFill>
                  <a:srgbClr val="FF0000"/>
                </a:solidFill>
                <a:ea typeface="+mj-ea"/>
                <a:cs typeface="+mj-cs"/>
              </a:rPr>
              <a:t>:</a:t>
            </a:r>
            <a:endParaRPr lang="en-US" sz="3200" b="1" u="sng" dirty="0">
              <a:solidFill>
                <a:srgbClr val="FF0000"/>
              </a:solidFill>
              <a:ea typeface="+mj-ea"/>
              <a:cs typeface="+mj-cs"/>
            </a:endParaRPr>
          </a:p>
        </p:txBody>
      </p:sp>
      <p:sp>
        <p:nvSpPr>
          <p:cNvPr id="11267" name="TextBox 2"/>
          <p:cNvSpPr txBox="1">
            <a:spLocks noChangeArrowheads="1"/>
          </p:cNvSpPr>
          <p:nvPr/>
        </p:nvSpPr>
        <p:spPr bwMode="auto">
          <a:xfrm>
            <a:off x="533400" y="914400"/>
            <a:ext cx="2667000" cy="584200"/>
          </a:xfrm>
          <a:prstGeom prst="rect">
            <a:avLst/>
          </a:prstGeom>
          <a:noFill/>
          <a:ln w="9525">
            <a:noFill/>
            <a:miter lim="800000"/>
            <a:headEnd/>
            <a:tailEnd/>
          </a:ln>
        </p:spPr>
        <p:txBody>
          <a:bodyPr>
            <a:spAutoFit/>
          </a:bodyPr>
          <a:lstStyle/>
          <a:p>
            <a:r>
              <a:rPr lang="en-US" sz="3200" b="1">
                <a:solidFill>
                  <a:srgbClr val="CC0066"/>
                </a:solidFill>
              </a:rPr>
              <a:t>1. </a:t>
            </a:r>
            <a:r>
              <a:rPr lang="en-US" sz="3200" b="1" u="sng">
                <a:solidFill>
                  <a:srgbClr val="CC0066"/>
                </a:solidFill>
              </a:rPr>
              <a:t>Tác giả</a:t>
            </a:r>
            <a:r>
              <a:rPr lang="en-US" sz="3200" b="1">
                <a:solidFill>
                  <a:srgbClr val="CC0066"/>
                </a:solidFill>
              </a:rPr>
              <a:t>:</a:t>
            </a:r>
            <a:endParaRPr lang="en-US" sz="3200"/>
          </a:p>
        </p:txBody>
      </p:sp>
      <p:grpSp>
        <p:nvGrpSpPr>
          <p:cNvPr id="11268" name="Group 52"/>
          <p:cNvGrpSpPr>
            <a:grpSpLocks/>
          </p:cNvGrpSpPr>
          <p:nvPr/>
        </p:nvGrpSpPr>
        <p:grpSpPr bwMode="auto">
          <a:xfrm>
            <a:off x="0" y="0"/>
            <a:ext cx="9144000" cy="6858000"/>
            <a:chOff x="0" y="0"/>
            <a:chExt cx="9144000" cy="6858000"/>
          </a:xfrm>
        </p:grpSpPr>
        <p:pic>
          <p:nvPicPr>
            <p:cNvPr id="11271"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1272"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1273"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1274"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pic>
        <p:nvPicPr>
          <p:cNvPr id="10" name="Picture 35" descr="Pham Ngu Lao dan sot"/>
          <p:cNvPicPr>
            <a:picLocks noChangeAspect="1" noChangeArrowheads="1"/>
          </p:cNvPicPr>
          <p:nvPr/>
        </p:nvPicPr>
        <p:blipFill>
          <a:blip r:embed="rId6" cstate="print"/>
          <a:srcRect/>
          <a:stretch>
            <a:fillRect/>
          </a:stretch>
        </p:blipFill>
        <p:spPr bwMode="auto">
          <a:xfrm>
            <a:off x="228600" y="228600"/>
            <a:ext cx="8610600" cy="6400800"/>
          </a:xfrm>
          <a:prstGeom prst="rect">
            <a:avLst/>
          </a:prstGeom>
          <a:noFill/>
          <a:ln w="9525">
            <a:noFill/>
            <a:miter lim="800000"/>
            <a:headEnd/>
            <a:tailEnd/>
          </a:ln>
        </p:spPr>
      </p:pic>
      <p:sp>
        <p:nvSpPr>
          <p:cNvPr id="12" name="TextBox 11"/>
          <p:cNvSpPr txBox="1">
            <a:spLocks noChangeArrowheads="1"/>
          </p:cNvSpPr>
          <p:nvPr/>
        </p:nvSpPr>
        <p:spPr bwMode="auto">
          <a:xfrm>
            <a:off x="228600" y="6075363"/>
            <a:ext cx="8686800" cy="554037"/>
          </a:xfrm>
          <a:prstGeom prst="rect">
            <a:avLst/>
          </a:prstGeom>
          <a:solidFill>
            <a:srgbClr val="FFFF66"/>
          </a:solidFill>
          <a:ln w="9525">
            <a:noFill/>
            <a:miter lim="800000"/>
            <a:headEnd/>
            <a:tailEnd/>
          </a:ln>
        </p:spPr>
        <p:txBody>
          <a:bodyPr>
            <a:spAutoFit/>
          </a:bodyPr>
          <a:lstStyle/>
          <a:p>
            <a:r>
              <a:rPr lang="en-US" sz="3000" b="1">
                <a:solidFill>
                  <a:srgbClr val="002060"/>
                </a:solidFill>
              </a:rPr>
              <a:t>Tranh vẽ Phạm Ngũ Lão ngồi đan sọt lo việc nước.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2"/>
          <p:cNvGrpSpPr>
            <a:grpSpLocks/>
          </p:cNvGrpSpPr>
          <p:nvPr/>
        </p:nvGrpSpPr>
        <p:grpSpPr bwMode="auto">
          <a:xfrm>
            <a:off x="0" y="0"/>
            <a:ext cx="9144000" cy="6858000"/>
            <a:chOff x="0" y="0"/>
            <a:chExt cx="9144000" cy="6858000"/>
          </a:xfrm>
        </p:grpSpPr>
        <p:pic>
          <p:nvPicPr>
            <p:cNvPr id="12293"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2294"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2295"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2296"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
        <p:nvSpPr>
          <p:cNvPr id="8" name="Rectangle 2"/>
          <p:cNvSpPr txBox="1">
            <a:spLocks noChangeArrowheads="1"/>
          </p:cNvSpPr>
          <p:nvPr/>
        </p:nvSpPr>
        <p:spPr>
          <a:xfrm>
            <a:off x="152400" y="381000"/>
            <a:ext cx="4495800" cy="685800"/>
          </a:xfrm>
          <a:prstGeom prst="rect">
            <a:avLst/>
          </a:prstGeom>
        </p:spPr>
        <p:txBody>
          <a:bodyPr/>
          <a:lstStyle/>
          <a:p>
            <a:pPr algn="ctr" eaLnBrk="1" hangingPunct="1">
              <a:defRPr/>
            </a:pPr>
            <a:r>
              <a:rPr lang="en-US" sz="3200" b="1" dirty="0">
                <a:solidFill>
                  <a:srgbClr val="FF0000"/>
                </a:solidFill>
                <a:ea typeface="+mj-ea"/>
                <a:cs typeface="+mj-cs"/>
              </a:rPr>
              <a:t>I. </a:t>
            </a:r>
            <a:r>
              <a:rPr lang="en-US" sz="3200" b="1" u="sng" dirty="0">
                <a:solidFill>
                  <a:srgbClr val="FF0000"/>
                </a:solidFill>
                <a:ea typeface="+mj-ea"/>
                <a:cs typeface="+mj-cs"/>
              </a:rPr>
              <a:t>TÌM HIỂU CHUNG</a:t>
            </a:r>
            <a:r>
              <a:rPr lang="en-US" sz="3200" b="1" dirty="0">
                <a:solidFill>
                  <a:srgbClr val="FF0000"/>
                </a:solidFill>
                <a:ea typeface="+mj-ea"/>
                <a:cs typeface="+mj-cs"/>
              </a:rPr>
              <a:t>:</a:t>
            </a:r>
            <a:endParaRPr lang="en-US" sz="3200" b="1" u="sng" dirty="0">
              <a:solidFill>
                <a:srgbClr val="FF0000"/>
              </a:solidFill>
              <a:ea typeface="+mj-ea"/>
              <a:cs typeface="+mj-cs"/>
            </a:endParaRPr>
          </a:p>
        </p:txBody>
      </p:sp>
      <p:sp>
        <p:nvSpPr>
          <p:cNvPr id="9" name="Text Box 12"/>
          <p:cNvSpPr txBox="1">
            <a:spLocks noChangeArrowheads="1"/>
          </p:cNvSpPr>
          <p:nvPr/>
        </p:nvSpPr>
        <p:spPr bwMode="auto">
          <a:xfrm>
            <a:off x="381000" y="1004888"/>
            <a:ext cx="8458200" cy="7183437"/>
          </a:xfrm>
          <a:prstGeom prst="rect">
            <a:avLst/>
          </a:prstGeom>
          <a:noFill/>
          <a:ln w="9525" algn="ctr">
            <a:noFill/>
            <a:miter lim="800000"/>
            <a:headEnd/>
            <a:tailEnd/>
          </a:ln>
          <a:effectLst/>
        </p:spPr>
        <p:txBody>
          <a:bodyPr>
            <a:spAutoFit/>
          </a:bodyPr>
          <a:lstStyle/>
          <a:p>
            <a:pPr marL="457200" indent="-457200" algn="just">
              <a:defRPr/>
            </a:pPr>
            <a:r>
              <a:rPr lang="en-US" sz="3200" dirty="0">
                <a:solidFill>
                  <a:srgbClr val="0000FF"/>
                </a:solidFill>
              </a:rPr>
              <a:t>   </a:t>
            </a:r>
            <a:r>
              <a:rPr lang="en-US" sz="3200" b="1" dirty="0">
                <a:solidFill>
                  <a:srgbClr val="CC0066"/>
                </a:solidFill>
              </a:rPr>
              <a:t>1. </a:t>
            </a:r>
            <a:r>
              <a:rPr lang="en-US" sz="3200" b="1" u="sng" dirty="0" err="1">
                <a:solidFill>
                  <a:srgbClr val="CC0066"/>
                </a:solidFill>
              </a:rPr>
              <a:t>Tác</a:t>
            </a:r>
            <a:r>
              <a:rPr lang="en-US" sz="3200" b="1" u="sng" dirty="0">
                <a:solidFill>
                  <a:srgbClr val="CC0066"/>
                </a:solidFill>
              </a:rPr>
              <a:t> </a:t>
            </a:r>
            <a:r>
              <a:rPr lang="en-US" sz="3200" b="1" u="sng" dirty="0" err="1">
                <a:solidFill>
                  <a:srgbClr val="CC0066"/>
                </a:solidFill>
              </a:rPr>
              <a:t>gia</a:t>
            </a:r>
            <a:r>
              <a:rPr lang="en-US" sz="3200" b="1" u="sng" dirty="0">
                <a:solidFill>
                  <a:srgbClr val="CC0066"/>
                </a:solidFill>
              </a:rPr>
              <a:t>̉</a:t>
            </a:r>
            <a:r>
              <a:rPr lang="en-US" sz="3200" b="1" dirty="0">
                <a:solidFill>
                  <a:srgbClr val="CC0066"/>
                </a:solidFill>
              </a:rPr>
              <a:t>:</a:t>
            </a:r>
          </a:p>
          <a:p>
            <a:pPr marL="457200" indent="-457200" algn="just">
              <a:defRPr/>
            </a:pPr>
            <a:r>
              <a:rPr lang="en-US" sz="3200" dirty="0">
                <a:solidFill>
                  <a:srgbClr val="002060"/>
                </a:solidFill>
              </a:rPr>
              <a:t>- </a:t>
            </a:r>
            <a:r>
              <a:rPr lang="en-US" sz="3200" dirty="0" err="1">
                <a:solidFill>
                  <a:srgbClr val="002060"/>
                </a:solidFill>
              </a:rPr>
              <a:t>Phạm</a:t>
            </a:r>
            <a:r>
              <a:rPr lang="en-US" sz="3200" dirty="0">
                <a:solidFill>
                  <a:srgbClr val="002060"/>
                </a:solidFill>
              </a:rPr>
              <a:t> </a:t>
            </a:r>
            <a:r>
              <a:rPr lang="en-US" sz="3200" dirty="0" err="1">
                <a:solidFill>
                  <a:srgbClr val="002060"/>
                </a:solidFill>
              </a:rPr>
              <a:t>Ngu</a:t>
            </a:r>
            <a:r>
              <a:rPr lang="en-US" sz="3200" dirty="0">
                <a:solidFill>
                  <a:srgbClr val="002060"/>
                </a:solidFill>
              </a:rPr>
              <a:t>̃ </a:t>
            </a:r>
            <a:r>
              <a:rPr lang="en-US" sz="3200" dirty="0" err="1">
                <a:solidFill>
                  <a:srgbClr val="002060"/>
                </a:solidFill>
              </a:rPr>
              <a:t>Lão</a:t>
            </a:r>
            <a:r>
              <a:rPr lang="en-US" sz="3200" dirty="0">
                <a:solidFill>
                  <a:srgbClr val="002060"/>
                </a:solidFill>
              </a:rPr>
              <a:t> (1255 – 1320), là </a:t>
            </a:r>
            <a:r>
              <a:rPr lang="en-US" sz="3200" dirty="0" err="1">
                <a:solidFill>
                  <a:srgbClr val="002060"/>
                </a:solidFill>
              </a:rPr>
              <a:t>một</a:t>
            </a:r>
            <a:r>
              <a:rPr lang="en-US" sz="3200" dirty="0">
                <a:solidFill>
                  <a:srgbClr val="002060"/>
                </a:solidFill>
              </a:rPr>
              <a:t> vị </a:t>
            </a:r>
            <a:r>
              <a:rPr lang="en-US" sz="3200" dirty="0" err="1">
                <a:solidFill>
                  <a:srgbClr val="002060"/>
                </a:solidFill>
              </a:rPr>
              <a:t>tướng</a:t>
            </a:r>
            <a:r>
              <a:rPr lang="en-US" sz="3200" dirty="0">
                <a:solidFill>
                  <a:srgbClr val="002060"/>
                </a:solidFill>
              </a:rPr>
              <a:t> </a:t>
            </a:r>
            <a:r>
              <a:rPr lang="en-US" sz="3200" dirty="0" err="1">
                <a:solidFill>
                  <a:srgbClr val="002060"/>
                </a:solidFill>
              </a:rPr>
              <a:t>thời</a:t>
            </a:r>
            <a:r>
              <a:rPr lang="en-US" sz="3200" dirty="0">
                <a:solidFill>
                  <a:srgbClr val="002060"/>
                </a:solidFill>
              </a:rPr>
              <a:t> </a:t>
            </a:r>
            <a:r>
              <a:rPr lang="en-US" sz="3200" dirty="0" err="1">
                <a:solidFill>
                  <a:srgbClr val="002060"/>
                </a:solidFill>
              </a:rPr>
              <a:t>nha</a:t>
            </a:r>
            <a:r>
              <a:rPr lang="en-US" sz="3200" dirty="0">
                <a:solidFill>
                  <a:srgbClr val="002060"/>
                </a:solidFill>
              </a:rPr>
              <a:t>̀ </a:t>
            </a:r>
            <a:r>
              <a:rPr lang="en-US" sz="3200" dirty="0" err="1">
                <a:solidFill>
                  <a:srgbClr val="002060"/>
                </a:solidFill>
              </a:rPr>
              <a:t>Trần</a:t>
            </a:r>
            <a:r>
              <a:rPr lang="en-US" sz="3200" dirty="0">
                <a:solidFill>
                  <a:srgbClr val="002060"/>
                </a:solidFill>
              </a:rPr>
              <a:t>.</a:t>
            </a:r>
            <a:endParaRPr lang="en-US" sz="3200" b="1" dirty="0">
              <a:solidFill>
                <a:srgbClr val="002060"/>
              </a:solidFill>
            </a:endParaRPr>
          </a:p>
          <a:p>
            <a:pPr algn="just">
              <a:buFontTx/>
              <a:buChar char="-"/>
              <a:defRPr/>
            </a:pP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người</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công</a:t>
            </a:r>
            <a:r>
              <a:rPr lang="en-US" sz="3200" dirty="0">
                <a:solidFill>
                  <a:srgbClr val="002060"/>
                </a:solidFill>
              </a:rPr>
              <a:t> </a:t>
            </a:r>
            <a:r>
              <a:rPr lang="en-US" sz="3200" dirty="0" err="1">
                <a:solidFill>
                  <a:srgbClr val="002060"/>
                </a:solidFill>
              </a:rPr>
              <a:t>lớn</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cuộc</a:t>
            </a:r>
            <a:r>
              <a:rPr lang="en-US" sz="3200" dirty="0">
                <a:solidFill>
                  <a:srgbClr val="002060"/>
                </a:solidFill>
              </a:rPr>
              <a:t> </a:t>
            </a:r>
            <a:r>
              <a:rPr lang="en-US" sz="3200" dirty="0" err="1">
                <a:solidFill>
                  <a:srgbClr val="002060"/>
                </a:solidFill>
              </a:rPr>
              <a:t>kháng</a:t>
            </a:r>
            <a:r>
              <a:rPr lang="en-US" sz="3200" dirty="0">
                <a:solidFill>
                  <a:srgbClr val="002060"/>
                </a:solidFill>
              </a:rPr>
              <a:t> </a:t>
            </a:r>
            <a:r>
              <a:rPr lang="en-US" sz="3200" dirty="0" err="1">
                <a:solidFill>
                  <a:srgbClr val="002060"/>
                </a:solidFill>
              </a:rPr>
              <a:t>chiến</a:t>
            </a:r>
            <a:r>
              <a:rPr lang="en-US" sz="3200" dirty="0">
                <a:solidFill>
                  <a:srgbClr val="002060"/>
                </a:solidFill>
              </a:rPr>
              <a:t> </a:t>
            </a:r>
            <a:r>
              <a:rPr lang="en-US" sz="3200" dirty="0" err="1">
                <a:solidFill>
                  <a:srgbClr val="002060"/>
                </a:solidFill>
              </a:rPr>
              <a:t>chống</a:t>
            </a:r>
            <a:r>
              <a:rPr lang="en-US" sz="3200" dirty="0">
                <a:solidFill>
                  <a:srgbClr val="002060"/>
                </a:solidFill>
              </a:rPr>
              <a:t> </a:t>
            </a:r>
            <a:r>
              <a:rPr lang="en-US" sz="3200" dirty="0" err="1">
                <a:solidFill>
                  <a:srgbClr val="002060"/>
                </a:solidFill>
              </a:rPr>
              <a:t>quân</a:t>
            </a:r>
            <a:r>
              <a:rPr lang="en-US" sz="3200" dirty="0">
                <a:solidFill>
                  <a:srgbClr val="002060"/>
                </a:solidFill>
              </a:rPr>
              <a:t> </a:t>
            </a:r>
            <a:r>
              <a:rPr lang="en-US" sz="3200" dirty="0" err="1">
                <a:solidFill>
                  <a:srgbClr val="002060"/>
                </a:solidFill>
              </a:rPr>
              <a:t>Mông</a:t>
            </a:r>
            <a:r>
              <a:rPr lang="en-US" sz="3200" dirty="0">
                <a:solidFill>
                  <a:srgbClr val="002060"/>
                </a:solidFill>
              </a:rPr>
              <a:t> – </a:t>
            </a:r>
            <a:r>
              <a:rPr lang="en-US" sz="3200" dirty="0" err="1">
                <a:solidFill>
                  <a:srgbClr val="002060"/>
                </a:solidFill>
              </a:rPr>
              <a:t>Nguyên</a:t>
            </a:r>
            <a:r>
              <a:rPr lang="en-US" sz="3200" dirty="0">
                <a:solidFill>
                  <a:srgbClr val="002060"/>
                </a:solidFill>
              </a:rPr>
              <a:t>.</a:t>
            </a:r>
          </a:p>
          <a:p>
            <a:pPr algn="just">
              <a:buFontTx/>
              <a:buChar char="-"/>
              <a:defRPr/>
            </a:pP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người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võ</a:t>
            </a:r>
            <a:r>
              <a:rPr lang="en-US" sz="3200" dirty="0">
                <a:solidFill>
                  <a:srgbClr val="002060"/>
                </a:solidFill>
              </a:rPr>
              <a:t> </a:t>
            </a:r>
            <a:r>
              <a:rPr lang="en-US" sz="3200" dirty="0" err="1">
                <a:solidFill>
                  <a:srgbClr val="002060"/>
                </a:solidFill>
              </a:rPr>
              <a:t>toàn</a:t>
            </a:r>
            <a:r>
              <a:rPr lang="en-US" sz="3200" dirty="0">
                <a:solidFill>
                  <a:srgbClr val="002060"/>
                </a:solidFill>
              </a:rPr>
              <a:t> </a:t>
            </a:r>
            <a:r>
              <a:rPr lang="en-US" sz="3200" dirty="0" err="1">
                <a:solidFill>
                  <a:srgbClr val="002060"/>
                </a:solidFill>
              </a:rPr>
              <a:t>tài</a:t>
            </a:r>
            <a:r>
              <a:rPr lang="en-US" sz="3200" dirty="0">
                <a:solidFill>
                  <a:srgbClr val="002060"/>
                </a:solidFill>
              </a:rPr>
              <a:t>.</a:t>
            </a:r>
          </a:p>
          <a:p>
            <a:pPr algn="just">
              <a:defRPr/>
            </a:pPr>
            <a:r>
              <a:rPr lang="en-US" sz="3200" dirty="0">
                <a:solidFill>
                  <a:srgbClr val="002060"/>
                </a:solidFill>
              </a:rPr>
              <a:t>- </a:t>
            </a:r>
            <a:r>
              <a:rPr lang="en-US" sz="3200" dirty="0" err="1">
                <a:solidFill>
                  <a:srgbClr val="002060"/>
                </a:solidFill>
              </a:rPr>
              <a:t>Tác</a:t>
            </a:r>
            <a:r>
              <a:rPr lang="en-US" sz="3200" dirty="0">
                <a:solidFill>
                  <a:srgbClr val="002060"/>
                </a:solidFill>
              </a:rPr>
              <a:t> </a:t>
            </a:r>
            <a:r>
              <a:rPr lang="en-US" sz="3200" dirty="0" err="1">
                <a:solidFill>
                  <a:srgbClr val="002060"/>
                </a:solidFill>
              </a:rPr>
              <a:t>phẩm</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ông</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hai</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thơ</a:t>
            </a:r>
            <a:r>
              <a:rPr lang="en-US" sz="3200" dirty="0">
                <a:solidFill>
                  <a:srgbClr val="002060"/>
                </a:solidFill>
              </a:rPr>
              <a:t>: “</a:t>
            </a:r>
            <a:r>
              <a:rPr lang="en-US" sz="3200" i="1" dirty="0" err="1">
                <a:solidFill>
                  <a:srgbClr val="002060"/>
                </a:solidFill>
              </a:rPr>
              <a:t>Tỏ</a:t>
            </a:r>
            <a:r>
              <a:rPr lang="en-US" sz="3200" i="1" dirty="0">
                <a:solidFill>
                  <a:srgbClr val="002060"/>
                </a:solidFill>
              </a:rPr>
              <a:t> </a:t>
            </a:r>
            <a:r>
              <a:rPr lang="en-US" sz="3200" i="1" dirty="0" err="1">
                <a:solidFill>
                  <a:srgbClr val="002060"/>
                </a:solidFill>
              </a:rPr>
              <a:t>lòng</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i="1" dirty="0" err="1">
                <a:solidFill>
                  <a:srgbClr val="002060"/>
                </a:solidFill>
              </a:rPr>
              <a:t>Viếng</a:t>
            </a:r>
            <a:r>
              <a:rPr lang="en-US" sz="3200" i="1" dirty="0">
                <a:solidFill>
                  <a:srgbClr val="002060"/>
                </a:solidFill>
              </a:rPr>
              <a:t> </a:t>
            </a:r>
            <a:r>
              <a:rPr lang="en-US" sz="3200" i="1" dirty="0" err="1">
                <a:solidFill>
                  <a:srgbClr val="002060"/>
                </a:solidFill>
              </a:rPr>
              <a:t>Thượng</a:t>
            </a:r>
            <a:r>
              <a:rPr lang="en-US" sz="3200" i="1" dirty="0">
                <a:solidFill>
                  <a:srgbClr val="002060"/>
                </a:solidFill>
              </a:rPr>
              <a:t> </a:t>
            </a:r>
            <a:r>
              <a:rPr lang="en-US" sz="3200" i="1" dirty="0" err="1">
                <a:solidFill>
                  <a:srgbClr val="002060"/>
                </a:solidFill>
              </a:rPr>
              <a:t>tướng</a:t>
            </a:r>
            <a:r>
              <a:rPr lang="en-US" sz="3200" i="1" dirty="0">
                <a:solidFill>
                  <a:srgbClr val="002060"/>
                </a:solidFill>
              </a:rPr>
              <a:t> </a:t>
            </a:r>
            <a:r>
              <a:rPr lang="en-US" sz="3200" i="1" dirty="0" err="1">
                <a:solidFill>
                  <a:srgbClr val="002060"/>
                </a:solidFill>
              </a:rPr>
              <a:t>quốc</a:t>
            </a:r>
            <a:r>
              <a:rPr lang="en-US" sz="3200" i="1" dirty="0">
                <a:solidFill>
                  <a:srgbClr val="002060"/>
                </a:solidFill>
              </a:rPr>
              <a:t> </a:t>
            </a:r>
            <a:r>
              <a:rPr lang="en-US" sz="3200" i="1" dirty="0" err="1">
                <a:solidFill>
                  <a:srgbClr val="002060"/>
                </a:solidFill>
              </a:rPr>
              <a:t>công</a:t>
            </a:r>
            <a:r>
              <a:rPr lang="en-US" sz="3200" i="1" dirty="0">
                <a:solidFill>
                  <a:srgbClr val="002060"/>
                </a:solidFill>
              </a:rPr>
              <a:t> </a:t>
            </a:r>
            <a:r>
              <a:rPr lang="en-US" sz="3200" i="1" dirty="0" err="1">
                <a:solidFill>
                  <a:srgbClr val="002060"/>
                </a:solidFill>
              </a:rPr>
              <a:t>Hưng</a:t>
            </a:r>
            <a:r>
              <a:rPr lang="en-US" sz="3200" i="1" dirty="0">
                <a:solidFill>
                  <a:srgbClr val="002060"/>
                </a:solidFill>
              </a:rPr>
              <a:t> </a:t>
            </a:r>
            <a:r>
              <a:rPr lang="en-US" sz="3200" i="1" dirty="0" err="1">
                <a:solidFill>
                  <a:srgbClr val="002060"/>
                </a:solidFill>
              </a:rPr>
              <a:t>Đạo</a:t>
            </a:r>
            <a:r>
              <a:rPr lang="en-US" sz="3200" i="1" dirty="0">
                <a:solidFill>
                  <a:srgbClr val="002060"/>
                </a:solidFill>
              </a:rPr>
              <a:t> </a:t>
            </a:r>
            <a:r>
              <a:rPr lang="en-US" sz="3200" i="1" dirty="0" err="1">
                <a:solidFill>
                  <a:srgbClr val="002060"/>
                </a:solidFill>
              </a:rPr>
              <a:t>Đại</a:t>
            </a:r>
            <a:r>
              <a:rPr lang="en-US" sz="3200" i="1" dirty="0">
                <a:solidFill>
                  <a:srgbClr val="002060"/>
                </a:solidFill>
              </a:rPr>
              <a:t> </a:t>
            </a:r>
            <a:r>
              <a:rPr lang="en-US" sz="3200" i="1" dirty="0" err="1">
                <a:solidFill>
                  <a:srgbClr val="002060"/>
                </a:solidFill>
              </a:rPr>
              <a:t>Vương</a:t>
            </a:r>
            <a:r>
              <a:rPr lang="en-US" sz="3200" dirty="0">
                <a:solidFill>
                  <a:srgbClr val="002060"/>
                </a:solidFill>
              </a:rPr>
              <a:t>”.</a:t>
            </a:r>
          </a:p>
          <a:p>
            <a:pPr marL="609600" indent="-609600" algn="just" eaLnBrk="1" hangingPunct="1">
              <a:lnSpc>
                <a:spcPct val="90000"/>
              </a:lnSpc>
              <a:defRPr/>
            </a:pPr>
            <a:endParaRPr lang="en-US" sz="3200" b="1" dirty="0">
              <a:solidFill>
                <a:schemeClr val="tx1"/>
              </a:solidFill>
            </a:endParaRPr>
          </a:p>
          <a:p>
            <a:pPr marL="457200" indent="-457200" algn="just">
              <a:defRPr/>
            </a:pPr>
            <a:endParaRPr lang="en-US" sz="3200" b="1" dirty="0">
              <a:solidFill>
                <a:srgbClr val="CC0066"/>
              </a:solidFill>
            </a:endParaRPr>
          </a:p>
          <a:p>
            <a:pPr marL="457200" indent="-457200" algn="just">
              <a:defRPr/>
            </a:pPr>
            <a:endParaRPr lang="en-US" sz="3200" b="1" dirty="0">
              <a:solidFill>
                <a:srgbClr val="CC0066"/>
              </a:solidFill>
            </a:endParaRPr>
          </a:p>
          <a:p>
            <a:pPr marL="457200" indent="-457200" algn="just">
              <a:defRPr/>
            </a:pPr>
            <a:r>
              <a:rPr lang="en-US" sz="3200" dirty="0">
                <a:solidFill>
                  <a:srgbClr val="0000FF"/>
                </a:solidFill>
              </a:rPr>
              <a:t>      </a:t>
            </a:r>
            <a:endParaRPr lang="en-US" sz="3200" dirty="0">
              <a:solidFill>
                <a:schemeClr val="tx1"/>
              </a:solidFill>
            </a:endParaRPr>
          </a:p>
          <a:p>
            <a:pPr marL="457200" indent="-457200" algn="just">
              <a:spcBef>
                <a:spcPct val="50000"/>
              </a:spcBef>
              <a:defRPr/>
            </a:pP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amond(in)">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amond(i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diamond(i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amond(in)">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81000" y="5486400"/>
            <a:ext cx="6019800" cy="1371600"/>
          </a:xfrm>
          <a:prstGeom prst="rect">
            <a:avLst/>
          </a:prstGeom>
          <a:noFill/>
          <a:ln w="9525" algn="ctr">
            <a:noFill/>
            <a:miter lim="800000"/>
            <a:headEnd/>
            <a:tailEnd/>
          </a:ln>
        </p:spPr>
        <p:txBody>
          <a:bodyPr wrap="none" anchor="ctr">
            <a:spAutoFit/>
          </a:bodyPr>
          <a:lstStyle/>
          <a:p>
            <a:endParaRPr lang="en-US"/>
          </a:p>
        </p:txBody>
      </p:sp>
      <p:pic>
        <p:nvPicPr>
          <p:cNvPr id="5" name="Picture 6" descr="denung.jpg image by xuanay"/>
          <p:cNvPicPr>
            <a:picLocks noChangeAspect="1" noChangeArrowheads="1"/>
          </p:cNvPicPr>
          <p:nvPr/>
        </p:nvPicPr>
        <p:blipFill>
          <a:blip r:embed="rId3" cstate="print"/>
          <a:srcRect/>
          <a:stretch>
            <a:fillRect/>
          </a:stretch>
        </p:blipFill>
        <p:spPr bwMode="auto">
          <a:xfrm>
            <a:off x="228600" y="304800"/>
            <a:ext cx="8686800" cy="6324600"/>
          </a:xfrm>
          <a:prstGeom prst="rect">
            <a:avLst/>
          </a:prstGeom>
          <a:noFill/>
          <a:ln w="9525">
            <a:noFill/>
            <a:miter lim="800000"/>
            <a:headEnd/>
            <a:tailEnd/>
          </a:ln>
        </p:spPr>
      </p:pic>
      <p:pic>
        <p:nvPicPr>
          <p:cNvPr id="6" name="Picture 5" descr="1904200915203ch[1]"/>
          <p:cNvPicPr>
            <a:picLocks noChangeAspect="1" noChangeArrowheads="1"/>
          </p:cNvPicPr>
          <p:nvPr/>
        </p:nvPicPr>
        <p:blipFill>
          <a:blip r:embed="rId4" cstate="print"/>
          <a:srcRect/>
          <a:stretch>
            <a:fillRect/>
          </a:stretch>
        </p:blipFill>
        <p:spPr bwMode="auto">
          <a:xfrm>
            <a:off x="228600" y="228600"/>
            <a:ext cx="8686800" cy="6324600"/>
          </a:xfrm>
          <a:prstGeom prst="rect">
            <a:avLst/>
          </a:prstGeom>
          <a:noFill/>
          <a:ln w="9525">
            <a:noFill/>
            <a:miter lim="800000"/>
            <a:headEnd/>
            <a:tailEnd/>
          </a:ln>
        </p:spPr>
      </p:pic>
      <p:sp>
        <p:nvSpPr>
          <p:cNvPr id="7" name="TextBox 6"/>
          <p:cNvSpPr txBox="1">
            <a:spLocks noChangeArrowheads="1"/>
          </p:cNvSpPr>
          <p:nvPr/>
        </p:nvSpPr>
        <p:spPr bwMode="auto">
          <a:xfrm>
            <a:off x="228600" y="304800"/>
            <a:ext cx="4419600" cy="584200"/>
          </a:xfrm>
          <a:prstGeom prst="rect">
            <a:avLst/>
          </a:prstGeom>
          <a:solidFill>
            <a:srgbClr val="FFFF00"/>
          </a:solidFill>
          <a:ln w="9525">
            <a:noFill/>
            <a:miter lim="800000"/>
            <a:headEnd/>
            <a:tailEnd/>
          </a:ln>
        </p:spPr>
        <p:txBody>
          <a:bodyPr>
            <a:spAutoFit/>
          </a:bodyPr>
          <a:lstStyle/>
          <a:p>
            <a:r>
              <a:rPr lang="en-US" sz="3200" b="1">
                <a:solidFill>
                  <a:srgbClr val="002060"/>
                </a:solidFill>
              </a:rPr>
              <a:t>Đền thờ Phạm Ngũ Lão</a:t>
            </a:r>
          </a:p>
        </p:txBody>
      </p:sp>
      <p:grpSp>
        <p:nvGrpSpPr>
          <p:cNvPr id="13318" name="Group 52"/>
          <p:cNvGrpSpPr>
            <a:grpSpLocks/>
          </p:cNvGrpSpPr>
          <p:nvPr/>
        </p:nvGrpSpPr>
        <p:grpSpPr bwMode="auto">
          <a:xfrm>
            <a:off x="0" y="0"/>
            <a:ext cx="9144000" cy="6858000"/>
            <a:chOff x="0" y="0"/>
            <a:chExt cx="9144000" cy="6858000"/>
          </a:xfrm>
        </p:grpSpPr>
        <p:pic>
          <p:nvPicPr>
            <p:cNvPr id="13319" name="Picture 5" descr="J0099177"/>
            <p:cNvPicPr>
              <a:picLocks noChangeAspect="1" noChangeArrowheads="1"/>
            </p:cNvPicPr>
            <p:nvPr/>
          </p:nvPicPr>
          <p:blipFill>
            <a:blip r:embed="rId5"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3320" name="Picture 6" descr="J0099177"/>
            <p:cNvPicPr>
              <a:picLocks noChangeAspect="1" noChangeArrowheads="1"/>
            </p:cNvPicPr>
            <p:nvPr/>
          </p:nvPicPr>
          <p:blipFill>
            <a:blip r:embed="rId6"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3321" name="Picture 7" descr="J0099177"/>
            <p:cNvPicPr>
              <a:picLocks noChangeAspect="1" noChangeArrowheads="1"/>
            </p:cNvPicPr>
            <p:nvPr/>
          </p:nvPicPr>
          <p:blipFill>
            <a:blip r:embed="rId7"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3322" name="Picture 8" descr="J0099177"/>
            <p:cNvPicPr>
              <a:picLocks noChangeAspect="1" noChangeArrowheads="1"/>
            </p:cNvPicPr>
            <p:nvPr/>
          </p:nvPicPr>
          <p:blipFill>
            <a:blip r:embed="rId8"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57200" y="695325"/>
            <a:ext cx="2362200" cy="584200"/>
          </a:xfrm>
          <a:prstGeom prst="rect">
            <a:avLst/>
          </a:prstGeom>
          <a:noFill/>
          <a:ln w="9525">
            <a:noFill/>
            <a:miter lim="800000"/>
            <a:headEnd/>
            <a:tailEnd/>
          </a:ln>
        </p:spPr>
        <p:txBody>
          <a:bodyPr>
            <a:spAutoFit/>
          </a:bodyPr>
          <a:lstStyle/>
          <a:p>
            <a:r>
              <a:rPr lang="en-US" sz="3200" b="1">
                <a:solidFill>
                  <a:srgbClr val="FF00FF"/>
                </a:solidFill>
              </a:rPr>
              <a:t>1. </a:t>
            </a:r>
            <a:r>
              <a:rPr lang="en-US" sz="3200" b="1" u="sng">
                <a:solidFill>
                  <a:srgbClr val="FF00FF"/>
                </a:solidFill>
              </a:rPr>
              <a:t>Tác giả</a:t>
            </a:r>
            <a:r>
              <a:rPr lang="en-US" sz="3200" b="1">
                <a:solidFill>
                  <a:srgbClr val="FF00FF"/>
                </a:solidFill>
              </a:rPr>
              <a:t>:</a:t>
            </a:r>
          </a:p>
        </p:txBody>
      </p:sp>
      <p:sp>
        <p:nvSpPr>
          <p:cNvPr id="5" name="Text Box 7"/>
          <p:cNvSpPr txBox="1">
            <a:spLocks noChangeArrowheads="1"/>
          </p:cNvSpPr>
          <p:nvPr/>
        </p:nvSpPr>
        <p:spPr bwMode="auto">
          <a:xfrm>
            <a:off x="457200" y="1295400"/>
            <a:ext cx="2667000" cy="584200"/>
          </a:xfrm>
          <a:prstGeom prst="rect">
            <a:avLst/>
          </a:prstGeom>
          <a:noFill/>
          <a:ln w="9525">
            <a:noFill/>
            <a:miter lim="800000"/>
            <a:headEnd/>
            <a:tailEnd/>
          </a:ln>
        </p:spPr>
        <p:txBody>
          <a:bodyPr>
            <a:spAutoFit/>
          </a:bodyPr>
          <a:lstStyle/>
          <a:p>
            <a:r>
              <a:rPr lang="en-US" sz="3200" b="1">
                <a:solidFill>
                  <a:srgbClr val="FF00FF"/>
                </a:solidFill>
              </a:rPr>
              <a:t>2. </a:t>
            </a:r>
            <a:r>
              <a:rPr lang="en-US" sz="3200" b="1" u="sng">
                <a:solidFill>
                  <a:srgbClr val="FF00FF"/>
                </a:solidFill>
              </a:rPr>
              <a:t>Tác phẩm</a:t>
            </a:r>
            <a:r>
              <a:rPr lang="en-US" sz="3200" b="1">
                <a:solidFill>
                  <a:srgbClr val="FF00FF"/>
                </a:solidFill>
              </a:rPr>
              <a:t>:</a:t>
            </a:r>
          </a:p>
        </p:txBody>
      </p:sp>
      <p:sp>
        <p:nvSpPr>
          <p:cNvPr id="14340" name="Rectangle 2"/>
          <p:cNvSpPr>
            <a:spLocks noGrp="1" noChangeArrowheads="1"/>
          </p:cNvSpPr>
          <p:nvPr>
            <p:ph type="title"/>
          </p:nvPr>
        </p:nvSpPr>
        <p:spPr>
          <a:xfrm>
            <a:off x="152400" y="152400"/>
            <a:ext cx="4495800" cy="685800"/>
          </a:xfrm>
        </p:spPr>
        <p:txBody>
          <a:bodyPr/>
          <a:lstStyle/>
          <a:p>
            <a:r>
              <a:rPr lang="en-US" sz="3200" b="1" smtClean="0">
                <a:solidFill>
                  <a:srgbClr val="FF0000"/>
                </a:solidFill>
                <a:latin typeface="Times New Roman" pitchFamily="18" charset="0"/>
              </a:rPr>
              <a:t>I. </a:t>
            </a:r>
            <a:r>
              <a:rPr lang="en-US" sz="3200" b="1" u="sng" smtClean="0">
                <a:solidFill>
                  <a:srgbClr val="FF0000"/>
                </a:solidFill>
                <a:latin typeface="Times New Roman" pitchFamily="18" charset="0"/>
              </a:rPr>
              <a:t>TÌM HIỂU CHUNG</a:t>
            </a:r>
            <a:r>
              <a:rPr lang="en-US" sz="3200" b="1" smtClean="0">
                <a:solidFill>
                  <a:srgbClr val="FF0000"/>
                </a:solidFill>
                <a:latin typeface="Times New Roman" pitchFamily="18" charset="0"/>
              </a:rPr>
              <a:t>:</a:t>
            </a:r>
            <a:endParaRPr lang="en-US" sz="3200" b="1" u="sng" smtClean="0">
              <a:solidFill>
                <a:srgbClr val="FF0000"/>
              </a:solidFill>
              <a:latin typeface="Times New Roman" pitchFamily="18" charset="0"/>
            </a:endParaRPr>
          </a:p>
        </p:txBody>
      </p:sp>
      <p:sp>
        <p:nvSpPr>
          <p:cNvPr id="6" name="TextBox 5"/>
          <p:cNvSpPr txBox="1">
            <a:spLocks noChangeArrowheads="1"/>
          </p:cNvSpPr>
          <p:nvPr/>
        </p:nvSpPr>
        <p:spPr bwMode="auto">
          <a:xfrm>
            <a:off x="457200" y="4256088"/>
            <a:ext cx="8382000" cy="1077912"/>
          </a:xfrm>
          <a:prstGeom prst="rect">
            <a:avLst/>
          </a:prstGeom>
          <a:noFill/>
          <a:ln w="9525">
            <a:noFill/>
            <a:miter lim="800000"/>
            <a:headEnd/>
            <a:tailEnd/>
          </a:ln>
        </p:spPr>
        <p:txBody>
          <a:bodyPr>
            <a:spAutoFit/>
          </a:bodyPr>
          <a:lstStyle/>
          <a:p>
            <a:pPr algn="just"/>
            <a:r>
              <a:rPr lang="en-US" sz="3200">
                <a:solidFill>
                  <a:schemeClr val="tx1"/>
                </a:solidFill>
              </a:rPr>
              <a:t>   Bài thơ ra đời trong không khí quyết chiến, quyết thắng của thời Trần.</a:t>
            </a:r>
          </a:p>
        </p:txBody>
      </p:sp>
      <p:sp>
        <p:nvSpPr>
          <p:cNvPr id="7" name="TextBox 6"/>
          <p:cNvSpPr txBox="1">
            <a:spLocks noChangeArrowheads="1"/>
          </p:cNvSpPr>
          <p:nvPr/>
        </p:nvSpPr>
        <p:spPr bwMode="auto">
          <a:xfrm>
            <a:off x="685800" y="3759200"/>
            <a:ext cx="3886200" cy="584200"/>
          </a:xfrm>
          <a:prstGeom prst="rect">
            <a:avLst/>
          </a:prstGeom>
          <a:noFill/>
          <a:ln w="9525">
            <a:noFill/>
            <a:miter lim="800000"/>
            <a:headEnd/>
            <a:tailEnd/>
          </a:ln>
        </p:spPr>
        <p:txBody>
          <a:bodyPr>
            <a:spAutoFit/>
          </a:bodyPr>
          <a:lstStyle/>
          <a:p>
            <a:r>
              <a:rPr lang="en-US" sz="3200">
                <a:solidFill>
                  <a:srgbClr val="002060"/>
                </a:solidFill>
              </a:rPr>
              <a:t>b. </a:t>
            </a:r>
            <a:r>
              <a:rPr lang="en-US" sz="3200" u="sng">
                <a:solidFill>
                  <a:srgbClr val="002060"/>
                </a:solidFill>
              </a:rPr>
              <a:t>Hoàn cảnh sáng tác</a:t>
            </a:r>
            <a:r>
              <a:rPr lang="en-US" sz="3200">
                <a:solidFill>
                  <a:srgbClr val="002060"/>
                </a:solidFill>
              </a:rPr>
              <a:t>:</a:t>
            </a:r>
          </a:p>
        </p:txBody>
      </p:sp>
      <p:sp>
        <p:nvSpPr>
          <p:cNvPr id="8" name="TextBox 7"/>
          <p:cNvSpPr txBox="1">
            <a:spLocks noChangeArrowheads="1"/>
          </p:cNvSpPr>
          <p:nvPr/>
        </p:nvSpPr>
        <p:spPr bwMode="auto">
          <a:xfrm>
            <a:off x="533400" y="1941513"/>
            <a:ext cx="7924800" cy="2554287"/>
          </a:xfrm>
          <a:prstGeom prst="rect">
            <a:avLst/>
          </a:prstGeom>
          <a:noFill/>
          <a:ln w="9525">
            <a:noFill/>
            <a:miter lim="800000"/>
            <a:headEnd/>
            <a:tailEnd/>
          </a:ln>
        </p:spPr>
        <p:txBody>
          <a:bodyPr>
            <a:spAutoFit/>
          </a:bodyPr>
          <a:lstStyle/>
          <a:p>
            <a:pPr marL="514350" indent="-514350"/>
            <a:r>
              <a:rPr lang="en-US" sz="3200">
                <a:solidFill>
                  <a:srgbClr val="002060"/>
                </a:solidFill>
              </a:rPr>
              <a:t> a.  </a:t>
            </a:r>
            <a:r>
              <a:rPr lang="en-US" sz="3200" u="sng">
                <a:solidFill>
                  <a:srgbClr val="002060"/>
                </a:solidFill>
              </a:rPr>
              <a:t>Nhan đề</a:t>
            </a:r>
            <a:r>
              <a:rPr lang="en-US" sz="3200">
                <a:solidFill>
                  <a:srgbClr val="002060"/>
                </a:solidFill>
              </a:rPr>
              <a:t>: </a:t>
            </a:r>
            <a:r>
              <a:rPr lang="en-US" sz="3200" i="1">
                <a:solidFill>
                  <a:srgbClr val="002060"/>
                </a:solidFill>
              </a:rPr>
              <a:t>Thuật hoài</a:t>
            </a:r>
          </a:p>
          <a:p>
            <a:pPr marL="514350" indent="-514350"/>
            <a:r>
              <a:rPr lang="en-US" sz="3200">
                <a:solidFill>
                  <a:srgbClr val="002060"/>
                </a:solidFill>
              </a:rPr>
              <a:t>    </a:t>
            </a:r>
            <a:r>
              <a:rPr lang="en-US" sz="3200" i="1">
                <a:solidFill>
                  <a:schemeClr val="tx1"/>
                </a:solidFill>
              </a:rPr>
              <a:t>Thuật hoài</a:t>
            </a:r>
            <a:r>
              <a:rPr lang="en-US" sz="3200">
                <a:solidFill>
                  <a:schemeClr val="tx1"/>
                </a:solidFill>
              </a:rPr>
              <a:t>: bày tỏ khát vọng, hoài bão trong lòng.</a:t>
            </a:r>
          </a:p>
          <a:p>
            <a:pPr marL="514350" indent="-514350"/>
            <a:endParaRPr lang="en-US" sz="3200">
              <a:solidFill>
                <a:srgbClr val="0000FF"/>
              </a:solidFill>
            </a:endParaRPr>
          </a:p>
          <a:p>
            <a:pPr marL="514350" indent="-514350"/>
            <a:endParaRPr lang="en-US" sz="3200">
              <a:solidFill>
                <a:srgbClr val="0000FF"/>
              </a:solidFill>
            </a:endParaRPr>
          </a:p>
        </p:txBody>
      </p:sp>
      <p:grpSp>
        <p:nvGrpSpPr>
          <p:cNvPr id="14344" name="Group 52"/>
          <p:cNvGrpSpPr>
            <a:grpSpLocks/>
          </p:cNvGrpSpPr>
          <p:nvPr/>
        </p:nvGrpSpPr>
        <p:grpSpPr bwMode="auto">
          <a:xfrm>
            <a:off x="0" y="0"/>
            <a:ext cx="9144000" cy="6858000"/>
            <a:chOff x="0" y="0"/>
            <a:chExt cx="9144000" cy="6858000"/>
          </a:xfrm>
        </p:grpSpPr>
        <p:pic>
          <p:nvPicPr>
            <p:cNvPr id="14345" name="Picture 5" descr="J0099177"/>
            <p:cNvPicPr>
              <a:picLocks noChangeAspect="1" noChangeArrowheads="1"/>
            </p:cNvPicPr>
            <p:nvPr/>
          </p:nvPicPr>
          <p:blipFill>
            <a:blip r:embed="rId2" cstate="print"/>
            <a:srcRect/>
            <a:stretch>
              <a:fillRect/>
            </a:stretch>
          </p:blipFill>
          <p:spPr bwMode="auto">
            <a:xfrm rot="16200000" flipV="1">
              <a:off x="-3314700" y="3314700"/>
              <a:ext cx="6858000" cy="228600"/>
            </a:xfrm>
            <a:prstGeom prst="rect">
              <a:avLst/>
            </a:prstGeom>
            <a:solidFill>
              <a:srgbClr val="FFFF00"/>
            </a:solidFill>
            <a:ln w="9525">
              <a:noFill/>
              <a:miter lim="800000"/>
              <a:headEnd/>
              <a:tailEnd/>
            </a:ln>
          </p:spPr>
        </p:pic>
        <p:pic>
          <p:nvPicPr>
            <p:cNvPr id="14346" name="Picture 6" descr="J0099177"/>
            <p:cNvPicPr>
              <a:picLocks noChangeAspect="1" noChangeArrowheads="1"/>
            </p:cNvPicPr>
            <p:nvPr/>
          </p:nvPicPr>
          <p:blipFill>
            <a:blip r:embed="rId3" cstate="print"/>
            <a:srcRect/>
            <a:stretch>
              <a:fillRect/>
            </a:stretch>
          </p:blipFill>
          <p:spPr bwMode="auto">
            <a:xfrm rot="10800000" flipV="1">
              <a:off x="0" y="0"/>
              <a:ext cx="9144000" cy="228600"/>
            </a:xfrm>
            <a:prstGeom prst="rect">
              <a:avLst/>
            </a:prstGeom>
            <a:solidFill>
              <a:srgbClr val="FFFF00"/>
            </a:solidFill>
            <a:ln w="9525">
              <a:solidFill>
                <a:srgbClr val="FFFF00"/>
              </a:solidFill>
              <a:miter lim="800000"/>
              <a:headEnd/>
              <a:tailEnd/>
            </a:ln>
          </p:spPr>
        </p:pic>
        <p:pic>
          <p:nvPicPr>
            <p:cNvPr id="14347" name="Picture 7" descr="J0099177"/>
            <p:cNvPicPr>
              <a:picLocks noChangeAspect="1" noChangeArrowheads="1"/>
            </p:cNvPicPr>
            <p:nvPr/>
          </p:nvPicPr>
          <p:blipFill>
            <a:blip r:embed="rId4" cstate="print"/>
            <a:srcRect/>
            <a:stretch>
              <a:fillRect/>
            </a:stretch>
          </p:blipFill>
          <p:spPr bwMode="auto">
            <a:xfrm rot="16200000" flipV="1">
              <a:off x="5600700" y="3314700"/>
              <a:ext cx="6858000" cy="228600"/>
            </a:xfrm>
            <a:prstGeom prst="rect">
              <a:avLst/>
            </a:prstGeom>
            <a:solidFill>
              <a:srgbClr val="FFFF00"/>
            </a:solidFill>
            <a:ln w="9525">
              <a:noFill/>
              <a:miter lim="800000"/>
              <a:headEnd/>
              <a:tailEnd/>
            </a:ln>
          </p:spPr>
        </p:pic>
        <p:pic>
          <p:nvPicPr>
            <p:cNvPr id="14348" name="Picture 8" descr="J0099177"/>
            <p:cNvPicPr>
              <a:picLocks noChangeAspect="1" noChangeArrowheads="1"/>
            </p:cNvPicPr>
            <p:nvPr/>
          </p:nvPicPr>
          <p:blipFill>
            <a:blip r:embed="rId5" cstate="print"/>
            <a:srcRect/>
            <a:stretch>
              <a:fillRect/>
            </a:stretch>
          </p:blipFill>
          <p:spPr bwMode="auto">
            <a:xfrm rot="10800000" flipV="1">
              <a:off x="0" y="6629400"/>
              <a:ext cx="9144000" cy="228600"/>
            </a:xfrm>
            <a:prstGeom prst="rect">
              <a:avLst/>
            </a:prstGeom>
            <a:solidFill>
              <a:srgbClr val="FFFF00"/>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amond(i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linds(horizontal)">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linds(horizontal)">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9080</TotalTime>
  <Words>1373</Words>
  <Application>Microsoft Office PowerPoint</Application>
  <PresentationFormat>On-screen Show (4:3)</PresentationFormat>
  <Paragraphs>173</Paragraphs>
  <Slides>30</Slides>
  <Notes>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.VnArabia</vt:lpstr>
      <vt:lpstr>Arial</vt:lpstr>
      <vt:lpstr>Arial Black</vt:lpstr>
      <vt:lpstr>Calibri</vt:lpstr>
      <vt:lpstr>Tahoma</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vt:lpstr>
      <vt:lpstr>I. TÌM HIỂU CHUNG:</vt:lpstr>
      <vt:lpstr>PowerPoint Presentation</vt:lpstr>
      <vt:lpstr>I. TÌM HIỂU CHUNG:</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 Chu Van 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THCS CHU VAÊN AN</dc:title>
  <dc:creator>Ban Giam Hieu</dc:creator>
  <cp:lastModifiedBy>Nguyen Loi</cp:lastModifiedBy>
  <cp:revision>1078</cp:revision>
  <cp:lastPrinted>1601-01-01T00:00:00Z</cp:lastPrinted>
  <dcterms:created xsi:type="dcterms:W3CDTF">2003-01-02T05:08:01Z</dcterms:created>
  <dcterms:modified xsi:type="dcterms:W3CDTF">2021-10-02T14:16:16Z</dcterms:modified>
</cp:coreProperties>
</file>